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5" r:id="rId1"/>
    <p:sldMasterId id="2147483772" r:id="rId2"/>
    <p:sldMasterId id="2147483713" r:id="rId3"/>
  </p:sldMasterIdLst>
  <p:notesMasterIdLst>
    <p:notesMasterId r:id="rId17"/>
  </p:notesMasterIdLst>
  <p:handoutMasterIdLst>
    <p:handoutMasterId r:id="rId18"/>
  </p:handoutMasterIdLst>
  <p:sldIdLst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6" r:id="rId14"/>
    <p:sldId id="277" r:id="rId15"/>
    <p:sldId id="278" r:id="rId16"/>
  </p:sldIdLst>
  <p:sldSz cx="9144000" cy="5143500" type="screen16x9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dley Neill" initials="BN" lastIdx="7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DCE1"/>
    <a:srgbClr val="CCEDF0"/>
    <a:srgbClr val="DCD5E5"/>
    <a:srgbClr val="FF7D1E"/>
    <a:srgbClr val="4F2D7F"/>
    <a:srgbClr val="00A7B5"/>
    <a:srgbClr val="9581B2"/>
    <a:srgbClr val="C8BEAF"/>
    <a:srgbClr val="725799"/>
    <a:srgbClr val="9BD7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271" autoAdjust="0"/>
  </p:normalViewPr>
  <p:slideViewPr>
    <p:cSldViewPr snapToGrid="0" snapToObjects="1">
      <p:cViewPr varScale="1">
        <p:scale>
          <a:sx n="138" d="100"/>
          <a:sy n="138" d="100"/>
        </p:scale>
        <p:origin x="10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2" d="100"/>
          <a:sy n="72" d="100"/>
        </p:scale>
        <p:origin x="4020" y="78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gtnz-wgn-fs01\home$\brayden.smith\Documents\Business%20development\Thought%20leadership\2019\Financial%20analysis%20of%20charity%20annual%20returns%20(2010%20-%202017)%20v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gtnz-wgn-fs01\home$\brayden.smith\Documents\Business%20development\Thought%20leadership\2019\Financial%20analysis%20of%20charity%20annual%20returns%20(2010%20-%202017)%20v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gtnz-wgn-fs01\home$\brayden.smith\Documents\Business%20development\Thought%20leadership\2019\Financial%20analysis%20of%20charity%20annual%20returns%20(2010%20-%202017)%20v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gtnz-wgn-fs01\home$\brayden.smith\Desktop\Copy%20of%20Financial%20analysis%20of%20charity%20annual%20returns%20(2010%20-%202017)%20v2%20-%20Presentati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gtnz-wgn-fs01\home$\brayden.smith\Desktop\Copy%20of%20Financial%20analysis%20of%20charity%20annual%20returns%20(2010%20-%202017)%20v2%20-%20Presentatio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gtnz-wgn-fs01\home$\brayden.smith\Desktop\Copy%20of%20Financial%20analysis%20of%20charity%20annual%20returns%20(2010%20-%202017)%20v2%20-%20Presentation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0" i="0" baseline="0" dirty="0">
                <a:solidFill>
                  <a:schemeClr val="tx1"/>
                </a:solidFill>
                <a:effectLst/>
              </a:rPr>
              <a:t>Ratio of charitable entities (by size) 2017</a:t>
            </a:r>
            <a:endParaRPr lang="en-NZ" sz="1200" dirty="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13555339143724829"/>
          <c:y val="3.556799283935085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808816857153173"/>
          <c:y val="0.40437331548792782"/>
          <c:w val="0.71327720783394755"/>
          <c:h val="0.51878748699223698"/>
        </c:manualLayout>
      </c:layout>
      <c:pieChart>
        <c:varyColors val="1"/>
        <c:ser>
          <c:idx val="0"/>
          <c:order val="0"/>
          <c:tx>
            <c:v>2017</c:v>
          </c:tx>
          <c:spPr>
            <a:ln w="28575"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C4B-4F84-B90C-6D65EB3683B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C4B-4F84-B90C-6D65EB3683B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C4B-4F84-B90C-6D65EB3683B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C4B-4F84-B90C-6D65EB3683BC}"/>
              </c:ext>
            </c:extLst>
          </c:dPt>
          <c:dLbls>
            <c:dLbl>
              <c:idx val="2"/>
              <c:layout>
                <c:manualLayout>
                  <c:x val="-0.19970208994843894"/>
                  <c:y val="9.029580275629219E-2"/>
                </c:manualLayout>
              </c:layout>
              <c:tx>
                <c:rich>
                  <a:bodyPr/>
                  <a:lstStyle/>
                  <a:p>
                    <a:fld id="{E5E220C9-6BAA-4948-8D19-B655B85EEBFE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NZ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C4B-4F84-B90C-6D65EB3683BC}"/>
                </c:ext>
              </c:extLst>
            </c:dLbl>
            <c:dLbl>
              <c:idx val="3"/>
              <c:layout>
                <c:manualLayout>
                  <c:x val="0.26851209115064967"/>
                  <c:y val="-0.1390953527228862"/>
                </c:manualLayout>
              </c:layout>
              <c:tx>
                <c:rich>
                  <a:bodyPr/>
                  <a:lstStyle/>
                  <a:p>
                    <a:fld id="{EEB4C8D8-76C4-47D4-8A58-3BE4AEEED996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NZ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C4B-4F84-B90C-6D65EB3683BC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'Pivot (Count)'!$E$37:$E$41</c:f>
              <c:strCache>
                <c:ptCount val="4"/>
                <c:pt idx="0">
                  <c:v>Tier 1</c:v>
                </c:pt>
                <c:pt idx="1">
                  <c:v>Tier 2</c:v>
                </c:pt>
                <c:pt idx="2">
                  <c:v>Tier 3</c:v>
                </c:pt>
                <c:pt idx="3">
                  <c:v>Tier 4</c:v>
                </c:pt>
              </c:strCache>
            </c:strRef>
          </c:cat>
          <c:val>
            <c:numRef>
              <c:f>'Pivot (Count)'!$F$37:$F$41</c:f>
              <c:numCache>
                <c:formatCode>_-* #,##0_-;\-* #,##0_-;_-* "-"??_-;_-@_-</c:formatCode>
                <c:ptCount val="4"/>
                <c:pt idx="0">
                  <c:v>76</c:v>
                </c:pt>
                <c:pt idx="1">
                  <c:v>920</c:v>
                </c:pt>
                <c:pt idx="2">
                  <c:v>5464</c:v>
                </c:pt>
                <c:pt idx="3">
                  <c:v>15896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C4B-4F84-B90C-6D65EB3683B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5487797933314155"/>
          <c:y val="0.16433907569895406"/>
          <c:w val="0.5422402136138641"/>
          <c:h val="0.14256670640734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0" i="0" baseline="0" dirty="0">
                <a:solidFill>
                  <a:schemeClr val="tx1"/>
                </a:solidFill>
                <a:effectLst/>
              </a:rPr>
              <a:t>Ratio of total assets </a:t>
            </a:r>
            <a:br>
              <a:rPr lang="en-US" sz="1600" b="0" i="0" baseline="0" dirty="0">
                <a:solidFill>
                  <a:schemeClr val="tx1"/>
                </a:solidFill>
                <a:effectLst/>
              </a:rPr>
            </a:br>
            <a:r>
              <a:rPr lang="en-US" sz="1600" b="0" i="0" baseline="0" dirty="0">
                <a:solidFill>
                  <a:schemeClr val="tx1"/>
                </a:solidFill>
                <a:effectLst/>
              </a:rPr>
              <a:t>(by tier) 2017</a:t>
            </a:r>
            <a:endParaRPr lang="en-NZ" sz="1200" dirty="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13750397499306491"/>
          <c:y val="3.556800280063014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'Pivot (Sum)'!$I$37</c:f>
              <c:strCache>
                <c:ptCount val="1"/>
                <c:pt idx="0">
                  <c:v> Sum of TOTAL_ASSETS </c:v>
                </c:pt>
              </c:strCache>
            </c:strRef>
          </c:tx>
          <c:spPr>
            <a:ln w="12700">
              <a:noFill/>
            </a:ln>
          </c:spPr>
          <c:explosion val="2"/>
          <c:dPt>
            <c:idx val="0"/>
            <c:bubble3D val="0"/>
            <c:explosion val="0"/>
            <c:spPr>
              <a:solidFill>
                <a:schemeClr val="accent1"/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722-4C35-B8D6-7E55387A3B44}"/>
              </c:ext>
            </c:extLst>
          </c:dPt>
          <c:dPt>
            <c:idx val="1"/>
            <c:bubble3D val="0"/>
            <c:explosion val="0"/>
            <c:spPr>
              <a:solidFill>
                <a:schemeClr val="accent2"/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722-4C35-B8D6-7E55387A3B44}"/>
              </c:ext>
            </c:extLst>
          </c:dPt>
          <c:dPt>
            <c:idx val="2"/>
            <c:bubble3D val="0"/>
            <c:explosion val="0"/>
            <c:spPr>
              <a:solidFill>
                <a:schemeClr val="accent3"/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722-4C35-B8D6-7E55387A3B44}"/>
              </c:ext>
            </c:extLst>
          </c:dPt>
          <c:dPt>
            <c:idx val="3"/>
            <c:bubble3D val="0"/>
            <c:explosion val="0"/>
            <c:spPr>
              <a:solidFill>
                <a:schemeClr val="accent4"/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722-4C35-B8D6-7E55387A3B44}"/>
              </c:ext>
            </c:extLst>
          </c:dPt>
          <c:dLbls>
            <c:dLbl>
              <c:idx val="0"/>
              <c:layout>
                <c:manualLayout>
                  <c:x val="-0.21565576128784683"/>
                  <c:y val="6.4297410602477068E-2"/>
                </c:manualLayout>
              </c:layout>
              <c:tx>
                <c:rich>
                  <a:bodyPr/>
                  <a:lstStyle/>
                  <a:p>
                    <a:fld id="{0B44EA82-275E-4503-BF57-5246E5DBCE51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NZ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722-4C35-B8D6-7E55387A3B44}"/>
                </c:ext>
              </c:extLst>
            </c:dLbl>
            <c:dLbl>
              <c:idx val="1"/>
              <c:layout>
                <c:manualLayout>
                  <c:x val="0.11899466895843507"/>
                  <c:y val="-0.1390178999697971"/>
                </c:manualLayout>
              </c:layout>
              <c:tx>
                <c:rich>
                  <a:bodyPr/>
                  <a:lstStyle/>
                  <a:p>
                    <a:fld id="{FA319790-69BB-4746-A02D-92E140AE3C96}" type="PERCENTAGE">
                      <a:rPr lang="en-US">
                        <a:solidFill>
                          <a:schemeClr val="tx1"/>
                        </a:solidFill>
                      </a:rPr>
                      <a:pPr/>
                      <a:t>[PERCENTAGE]</a:t>
                    </a:fld>
                    <a:endParaRPr lang="en-NZ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722-4C35-B8D6-7E55387A3B44}"/>
                </c:ext>
              </c:extLst>
            </c:dLbl>
            <c:dLbl>
              <c:idx val="2"/>
              <c:layout>
                <c:manualLayout>
                  <c:x val="0.20299923661479791"/>
                  <c:y val="9.4175815150729619E-2"/>
                </c:manualLayout>
              </c:layout>
              <c:tx>
                <c:rich>
                  <a:bodyPr/>
                  <a:lstStyle/>
                  <a:p>
                    <a:fld id="{9CC87023-7497-4108-A3A8-3B18196B42B2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NZ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722-4C35-B8D6-7E55387A3B44}"/>
                </c:ext>
              </c:extLst>
            </c:dLbl>
            <c:dLbl>
              <c:idx val="3"/>
              <c:layout>
                <c:manualLayout>
                  <c:x val="3.2502865020766977E-2"/>
                  <c:y val="5.5919515276811362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722-4C35-B8D6-7E55387A3B44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'Pivot (Sum)'!$H$38:$H$41</c:f>
              <c:strCache>
                <c:ptCount val="4"/>
                <c:pt idx="0">
                  <c:v>Tier 1</c:v>
                </c:pt>
                <c:pt idx="1">
                  <c:v>Tier 2</c:v>
                </c:pt>
                <c:pt idx="2">
                  <c:v>Tier 3</c:v>
                </c:pt>
                <c:pt idx="3">
                  <c:v>Tier 4</c:v>
                </c:pt>
              </c:strCache>
            </c:strRef>
          </c:cat>
          <c:val>
            <c:numRef>
              <c:f>'Pivot (Sum)'!$I$38:$I$41</c:f>
              <c:numCache>
                <c:formatCode>#,##0</c:formatCode>
                <c:ptCount val="4"/>
                <c:pt idx="0">
                  <c:v>21584892928</c:v>
                </c:pt>
                <c:pt idx="1">
                  <c:v>20855040798</c:v>
                </c:pt>
                <c:pt idx="2">
                  <c:v>14818872906</c:v>
                </c:pt>
                <c:pt idx="3">
                  <c:v>2356517330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722-4C35-B8D6-7E55387A3B4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extLst>
          <c:ext xmlns:c15="http://schemas.microsoft.com/office/drawing/2012/chart" uri="{02D57815-91ED-43cb-92C2-25804820EDAC}">
            <c15:filteredPi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'Pivot (Sum)'!$J$37</c15:sqref>
                        </c15:formulaRef>
                      </c:ext>
                    </c:extLst>
                    <c:strCache>
                      <c:ptCount val="1"/>
                      <c:pt idx="0">
                        <c:v> Sum of TOTAL_EQUITY 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A-0722-4C35-B8D6-7E55387A3B44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C-0722-4C35-B8D6-7E55387A3B44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E-0722-4C35-B8D6-7E55387A3B44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0-0722-4C35-B8D6-7E55387A3B44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'Pivot (Sum)'!$H$38:$H$41</c15:sqref>
                        </c15:formulaRef>
                      </c:ext>
                    </c:extLst>
                    <c:strCache>
                      <c:ptCount val="4"/>
                      <c:pt idx="0">
                        <c:v>Tier 1</c:v>
                      </c:pt>
                      <c:pt idx="1">
                        <c:v>Tier 2</c:v>
                      </c:pt>
                      <c:pt idx="2">
                        <c:v>Tier 3</c:v>
                      </c:pt>
                      <c:pt idx="3">
                        <c:v>Tier 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'Pivot (Sum)'!$J$38:$J$41</c15:sqref>
                        </c15:formulaRef>
                      </c:ext>
                    </c:extLst>
                    <c:numCache>
                      <c:formatCode>#,##0</c:formatCode>
                      <c:ptCount val="4"/>
                      <c:pt idx="0">
                        <c:v>17323478769</c:v>
                      </c:pt>
                      <c:pt idx="1">
                        <c:v>16683450726</c:v>
                      </c:pt>
                      <c:pt idx="2">
                        <c:v>12441346618</c:v>
                      </c:pt>
                      <c:pt idx="3">
                        <c:v>2115018767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1-0722-4C35-B8D6-7E55387A3B44}"/>
                  </c:ext>
                </c:extLst>
              </c15:ser>
            </c15:filteredPieSeries>
            <c15:filteredPi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(Sum)'!$K$37</c15:sqref>
                        </c15:formulaRef>
                      </c:ext>
                    </c:extLst>
                    <c:strCache>
                      <c:ptCount val="1"/>
                      <c:pt idx="0">
                        <c:v> Sum of TOTAL_EXPENDITURE 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3-0722-4C35-B8D6-7E55387A3B44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5-0722-4C35-B8D6-7E55387A3B44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7-0722-4C35-B8D6-7E55387A3B44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9-0722-4C35-B8D6-7E55387A3B44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(Sum)'!$H$38:$H$41</c15:sqref>
                        </c15:formulaRef>
                      </c:ext>
                    </c:extLst>
                    <c:strCache>
                      <c:ptCount val="4"/>
                      <c:pt idx="0">
                        <c:v>Tier 1</c:v>
                      </c:pt>
                      <c:pt idx="1">
                        <c:v>Tier 2</c:v>
                      </c:pt>
                      <c:pt idx="2">
                        <c:v>Tier 3</c:v>
                      </c:pt>
                      <c:pt idx="3">
                        <c:v>Tier 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(Sum)'!$K$38:$K$41</c15:sqref>
                        </c15:formulaRef>
                      </c:ext>
                    </c:extLst>
                    <c:numCache>
                      <c:formatCode>#,##0</c:formatCode>
                      <c:ptCount val="4"/>
                      <c:pt idx="0">
                        <c:v>8436541142</c:v>
                      </c:pt>
                      <c:pt idx="1">
                        <c:v>5984695145</c:v>
                      </c:pt>
                      <c:pt idx="2">
                        <c:v>2658142420</c:v>
                      </c:pt>
                      <c:pt idx="3">
                        <c:v>454020192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0722-4C35-B8D6-7E55387A3B44}"/>
                  </c:ext>
                </c:extLst>
              </c15:ser>
            </c15:filteredPieSeries>
            <c15:filteredPi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(Sum)'!$L$37</c15:sqref>
                        </c15:formulaRef>
                      </c:ext>
                    </c:extLst>
                    <c:strCache>
                      <c:ptCount val="1"/>
                      <c:pt idx="0">
                        <c:v> Sum of TOTAL_GROSS_INCOME 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C-0722-4C35-B8D6-7E55387A3B44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E-0722-4C35-B8D6-7E55387A3B44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0-0722-4C35-B8D6-7E55387A3B44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2-0722-4C35-B8D6-7E55387A3B44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(Sum)'!$H$38:$H$41</c15:sqref>
                        </c15:formulaRef>
                      </c:ext>
                    </c:extLst>
                    <c:strCache>
                      <c:ptCount val="4"/>
                      <c:pt idx="0">
                        <c:v>Tier 1</c:v>
                      </c:pt>
                      <c:pt idx="1">
                        <c:v>Tier 2</c:v>
                      </c:pt>
                      <c:pt idx="2">
                        <c:v>Tier 3</c:v>
                      </c:pt>
                      <c:pt idx="3">
                        <c:v>Tier 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(Sum)'!$L$38:$L$41</c15:sqref>
                        </c15:formulaRef>
                      </c:ext>
                    </c:extLst>
                    <c:numCache>
                      <c:formatCode>#,##0</c:formatCode>
                      <c:ptCount val="4"/>
                      <c:pt idx="0">
                        <c:v>8796610861</c:v>
                      </c:pt>
                      <c:pt idx="1">
                        <c:v>6418154560</c:v>
                      </c:pt>
                      <c:pt idx="2">
                        <c:v>3262213306</c:v>
                      </c:pt>
                      <c:pt idx="3">
                        <c:v>684160670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0722-4C35-B8D6-7E55387A3B44}"/>
                  </c:ext>
                </c:extLst>
              </c15:ser>
            </c15:filteredPieSeries>
          </c:ext>
        </c:extLst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870055908381866"/>
          <c:y val="0.1691951233410138"/>
          <c:w val="0.56114804797081341"/>
          <c:h val="0.140884648176282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b="0" i="0" baseline="0" dirty="0">
                <a:solidFill>
                  <a:schemeClr val="tx1"/>
                </a:solidFill>
                <a:effectLst/>
              </a:rPr>
              <a:t>Ratio of total income (by tier) 2017</a:t>
            </a:r>
            <a:endParaRPr lang="en-NZ" sz="1600" dirty="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12251761851106693"/>
          <c:y val="3.556800280063014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875756950685859"/>
          <c:y val="0.41224926616473745"/>
          <c:w val="0.70248486098628282"/>
          <c:h val="0.51776625215698158"/>
        </c:manualLayout>
      </c:layout>
      <c:pieChart>
        <c:varyColors val="1"/>
        <c:ser>
          <c:idx val="3"/>
          <c:order val="3"/>
          <c:tx>
            <c:strRef>
              <c:f>'Pivot (Sum)'!$L$37</c:f>
              <c:strCache>
                <c:ptCount val="1"/>
                <c:pt idx="0">
                  <c:v> Sum of TOTAL_GROSS_INCOME </c:v>
                </c:pt>
              </c:strCache>
              <c:extLst xmlns:c15="http://schemas.microsoft.com/office/drawing/2012/chart"/>
            </c:strRef>
          </c:tx>
          <c:spPr>
            <a:ln w="28575"/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C4F-45B7-9F7D-4E60A134BD7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C4F-45B7-9F7D-4E60A134BD7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C4F-45B7-9F7D-4E60A134BD7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C4F-45B7-9F7D-4E60A134BD74}"/>
              </c:ext>
            </c:extLst>
          </c:dPt>
          <c:dLbls>
            <c:dLbl>
              <c:idx val="0"/>
              <c:layout>
                <c:manualLayout>
                  <c:x val="-0.22027228123941006"/>
                  <c:y val="2.4556739610380442E-2"/>
                </c:manualLayout>
              </c:layout>
              <c:tx>
                <c:rich>
                  <a:bodyPr/>
                  <a:lstStyle/>
                  <a:p>
                    <a:fld id="{262CAACD-787E-4382-AEE1-0BDA42B71D23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NZ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C4F-45B7-9F7D-4E60A134BD74}"/>
                </c:ext>
              </c:extLst>
            </c:dLbl>
            <c:dLbl>
              <c:idx val="1"/>
              <c:layout>
                <c:manualLayout>
                  <c:x val="0.2159946810861782"/>
                  <c:y val="-0.1186866547863"/>
                </c:manualLayout>
              </c:layout>
              <c:tx>
                <c:rich>
                  <a:bodyPr/>
                  <a:lstStyle/>
                  <a:p>
                    <a:fld id="{F22C0EA5-E0A4-4D5F-8933-D272ECB76F06}" type="PERCENTAGE">
                      <a:rPr lang="en-US">
                        <a:solidFill>
                          <a:schemeClr val="tx1"/>
                        </a:solidFill>
                      </a:rPr>
                      <a:pPr/>
                      <a:t>[PERCENTAGE]</a:t>
                    </a:fld>
                    <a:endParaRPr lang="en-NZ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C4F-45B7-9F7D-4E60A134BD74}"/>
                </c:ext>
              </c:extLst>
            </c:dLbl>
            <c:dLbl>
              <c:idx val="2"/>
              <c:layout>
                <c:manualLayout>
                  <c:x val="0.18897504088638736"/>
                  <c:y val="0.1114346357212436"/>
                </c:manualLayout>
              </c:layout>
              <c:tx>
                <c:rich>
                  <a:bodyPr/>
                  <a:lstStyle/>
                  <a:p>
                    <a:fld id="{B697E02B-2EBF-45E5-B195-8F769EA13047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NZ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C4F-45B7-9F7D-4E60A134BD74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'Pivot (Sum)'!$H$38:$H$41</c:f>
              <c:strCache>
                <c:ptCount val="4"/>
                <c:pt idx="0">
                  <c:v>Tier 1</c:v>
                </c:pt>
                <c:pt idx="1">
                  <c:v>Tier 2</c:v>
                </c:pt>
                <c:pt idx="2">
                  <c:v>Tier 3</c:v>
                </c:pt>
                <c:pt idx="3">
                  <c:v>Tier 4</c:v>
                </c:pt>
              </c:strCache>
              <c:extLst xmlns:c15="http://schemas.microsoft.com/office/drawing/2012/chart"/>
            </c:strRef>
          </c:cat>
          <c:val>
            <c:numRef>
              <c:f>'Pivot (Sum)'!$L$38:$L$41</c:f>
              <c:numCache>
                <c:formatCode>#,##0</c:formatCode>
                <c:ptCount val="4"/>
                <c:pt idx="0">
                  <c:v>8796610861</c:v>
                </c:pt>
                <c:pt idx="1">
                  <c:v>6418154560</c:v>
                </c:pt>
                <c:pt idx="2">
                  <c:v>3262213306</c:v>
                </c:pt>
                <c:pt idx="3">
                  <c:v>684160670</c:v>
                </c:pt>
              </c:numCache>
              <c:extLst xmlns:c15="http://schemas.microsoft.com/office/drawing/2012/chart"/>
            </c:numRef>
          </c:val>
          <c:extLst>
            <c:ext xmlns:c16="http://schemas.microsoft.com/office/drawing/2014/chart" uri="{C3380CC4-5D6E-409C-BE32-E72D297353CC}">
              <c16:uniqueId val="{00000008-0C4F-45B7-9F7D-4E60A134BD7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'Pivot (Sum)'!$I$37</c15:sqref>
                        </c15:formulaRef>
                      </c:ext>
                    </c:extLst>
                    <c:strCache>
                      <c:ptCount val="1"/>
                      <c:pt idx="0">
                        <c:v> Sum of TOTAL_ASSETS 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A-0C4F-45B7-9F7D-4E60A134BD74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C-0C4F-45B7-9F7D-4E60A134BD74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E-0C4F-45B7-9F7D-4E60A134BD74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0-0C4F-45B7-9F7D-4E60A134BD74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'Pivot (Sum)'!$H$38:$H$41</c15:sqref>
                        </c15:formulaRef>
                      </c:ext>
                    </c:extLst>
                    <c:strCache>
                      <c:ptCount val="4"/>
                      <c:pt idx="0">
                        <c:v>Tier 1</c:v>
                      </c:pt>
                      <c:pt idx="1">
                        <c:v>Tier 2</c:v>
                      </c:pt>
                      <c:pt idx="2">
                        <c:v>Tier 3</c:v>
                      </c:pt>
                      <c:pt idx="3">
                        <c:v>Tier 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'Pivot (Sum)'!$I$38:$I$41</c15:sqref>
                        </c15:formulaRef>
                      </c:ext>
                    </c:extLst>
                    <c:numCache>
                      <c:formatCode>#,##0</c:formatCode>
                      <c:ptCount val="4"/>
                      <c:pt idx="0">
                        <c:v>21584892928</c:v>
                      </c:pt>
                      <c:pt idx="1">
                        <c:v>20855040798</c:v>
                      </c:pt>
                      <c:pt idx="2">
                        <c:v>14818872906</c:v>
                      </c:pt>
                      <c:pt idx="3">
                        <c:v>2356517330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1-0C4F-45B7-9F7D-4E60A134BD74}"/>
                  </c:ext>
                </c:extLst>
              </c15:ser>
            </c15:filteredPieSeries>
            <c15:filteredPi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(Sum)'!$J$37</c15:sqref>
                        </c15:formulaRef>
                      </c:ext>
                    </c:extLst>
                    <c:strCache>
                      <c:ptCount val="1"/>
                      <c:pt idx="0">
                        <c:v> Sum of TOTAL_EQUITY 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3-0C4F-45B7-9F7D-4E60A134BD74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5-0C4F-45B7-9F7D-4E60A134BD74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7-0C4F-45B7-9F7D-4E60A134BD74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9-0C4F-45B7-9F7D-4E60A134BD74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(Sum)'!$H$38:$H$41</c15:sqref>
                        </c15:formulaRef>
                      </c:ext>
                    </c:extLst>
                    <c:strCache>
                      <c:ptCount val="4"/>
                      <c:pt idx="0">
                        <c:v>Tier 1</c:v>
                      </c:pt>
                      <c:pt idx="1">
                        <c:v>Tier 2</c:v>
                      </c:pt>
                      <c:pt idx="2">
                        <c:v>Tier 3</c:v>
                      </c:pt>
                      <c:pt idx="3">
                        <c:v>Tier 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(Sum)'!$J$38:$J$41</c15:sqref>
                        </c15:formulaRef>
                      </c:ext>
                    </c:extLst>
                    <c:numCache>
                      <c:formatCode>#,##0</c:formatCode>
                      <c:ptCount val="4"/>
                      <c:pt idx="0">
                        <c:v>17323478769</c:v>
                      </c:pt>
                      <c:pt idx="1">
                        <c:v>16683450726</c:v>
                      </c:pt>
                      <c:pt idx="2">
                        <c:v>12441346618</c:v>
                      </c:pt>
                      <c:pt idx="3">
                        <c:v>2115018767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0C4F-45B7-9F7D-4E60A134BD74}"/>
                  </c:ext>
                </c:extLst>
              </c15:ser>
            </c15:filteredPieSeries>
            <c15:filteredPi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(Sum)'!$K$37</c15:sqref>
                        </c15:formulaRef>
                      </c:ext>
                    </c:extLst>
                    <c:strCache>
                      <c:ptCount val="1"/>
                      <c:pt idx="0">
                        <c:v> Sum of TOTAL_EXPENDITURE 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C-0C4F-45B7-9F7D-4E60A134BD74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E-0C4F-45B7-9F7D-4E60A134BD74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0-0C4F-45B7-9F7D-4E60A134BD74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2-0C4F-45B7-9F7D-4E60A134BD74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(Sum)'!$H$38:$H$41</c15:sqref>
                        </c15:formulaRef>
                      </c:ext>
                    </c:extLst>
                    <c:strCache>
                      <c:ptCount val="4"/>
                      <c:pt idx="0">
                        <c:v>Tier 1</c:v>
                      </c:pt>
                      <c:pt idx="1">
                        <c:v>Tier 2</c:v>
                      </c:pt>
                      <c:pt idx="2">
                        <c:v>Tier 3</c:v>
                      </c:pt>
                      <c:pt idx="3">
                        <c:v>Tier 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(Sum)'!$K$38:$K$41</c15:sqref>
                        </c15:formulaRef>
                      </c:ext>
                    </c:extLst>
                    <c:numCache>
                      <c:formatCode>#,##0</c:formatCode>
                      <c:ptCount val="4"/>
                      <c:pt idx="0">
                        <c:v>8436541142</c:v>
                      </c:pt>
                      <c:pt idx="1">
                        <c:v>5984695145</c:v>
                      </c:pt>
                      <c:pt idx="2">
                        <c:v>2658142420</c:v>
                      </c:pt>
                      <c:pt idx="3">
                        <c:v>454020192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0C4F-45B7-9F7D-4E60A134BD74}"/>
                  </c:ext>
                </c:extLst>
              </c15:ser>
            </c15:filteredPieSeries>
          </c:ext>
        </c:extLst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1531545137098318"/>
          <c:y val="0.17170604888760022"/>
          <c:w val="0.55533512103844052"/>
          <c:h val="0.142975434572735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NZ" sz="1800" dirty="0">
                <a:solidFill>
                  <a:schemeClr val="tx1"/>
                </a:solidFill>
              </a:rPr>
              <a:t>Total assets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'Pivot (Average)'!$X$31</c:f>
              <c:strCache>
                <c:ptCount val="1"/>
                <c:pt idx="0">
                  <c:v>Average Total Assets</c:v>
                </c:pt>
              </c:strCache>
            </c:strRef>
          </c:tx>
          <c:spPr>
            <a:ln w="28575" cap="rnd">
              <a:solidFill>
                <a:srgbClr val="4F2D7F"/>
              </a:solidFill>
              <a:round/>
            </a:ln>
            <a:effectLst/>
          </c:spPr>
          <c:marker>
            <c:symbol val="none"/>
          </c:marker>
          <c:cat>
            <c:numRef>
              <c:f>'Pivot (Average)'!$W$32:$W$39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  <c:extLst/>
            </c:numRef>
          </c:cat>
          <c:val>
            <c:numRef>
              <c:f>'Pivot (Average)'!$X$32:$X$39</c:f>
              <c:numCache>
                <c:formatCode>#,##0</c:formatCode>
                <c:ptCount val="6"/>
                <c:pt idx="0">
                  <c:v>253400.70410326764</c:v>
                </c:pt>
                <c:pt idx="1">
                  <c:v>264405.82386057376</c:v>
                </c:pt>
                <c:pt idx="2">
                  <c:v>266302.64924593968</c:v>
                </c:pt>
                <c:pt idx="3">
                  <c:v>288271.36065851047</c:v>
                </c:pt>
                <c:pt idx="4">
                  <c:v>283059.73281973985</c:v>
                </c:pt>
                <c:pt idx="5">
                  <c:v>323810.5013525699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2DBD-4F39-A14A-83A493D9B9C8}"/>
            </c:ext>
          </c:extLst>
        </c:ser>
        <c:ser>
          <c:idx val="3"/>
          <c:order val="3"/>
          <c:tx>
            <c:strRef>
              <c:f>'Pivot (Average)'!$Z$31</c:f>
              <c:strCache>
                <c:ptCount val="1"/>
                <c:pt idx="0">
                  <c:v>Median (Total Assets)</c:v>
                </c:pt>
              </c:strCache>
            </c:strRef>
          </c:tx>
          <c:spPr>
            <a:ln w="28575" cap="rnd">
              <a:solidFill>
                <a:srgbClr val="FF7D1E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'Pivot (Average)'!$W$32:$W$39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  <c:extLst/>
            </c:numRef>
          </c:cat>
          <c:val>
            <c:numRef>
              <c:f>'Pivot (Average)'!$Z$32:$Z$39</c:f>
              <c:numCache>
                <c:formatCode>#,##0</c:formatCode>
                <c:ptCount val="6"/>
                <c:pt idx="0">
                  <c:v>32256</c:v>
                </c:pt>
                <c:pt idx="1">
                  <c:v>33539</c:v>
                </c:pt>
                <c:pt idx="2">
                  <c:v>36494.5</c:v>
                </c:pt>
                <c:pt idx="3">
                  <c:v>36140</c:v>
                </c:pt>
                <c:pt idx="4">
                  <c:v>36470</c:v>
                </c:pt>
                <c:pt idx="5">
                  <c:v>38425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2DBD-4F39-A14A-83A493D9B9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4821408"/>
        <c:axId val="34320998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'Pivot (Average)'!$W$31</c15:sqref>
                        </c15:formulaRef>
                      </c:ext>
                    </c:extLst>
                    <c:strCache>
                      <c:ptCount val="1"/>
                      <c:pt idx="0">
                        <c:v>Tier 4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2DBD-4F39-A14A-83A493D9B9C8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(Average)'!$Y$31</c15:sqref>
                        </c15:formulaRef>
                      </c:ext>
                    </c:extLst>
                    <c:strCache>
                      <c:ptCount val="1"/>
                      <c:pt idx="0">
                        <c:v>75th Percentile (Total Assets)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5000"/>
                      </a:schemeClr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(Average)'!$Y$32:$Y$39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165578.5</c:v>
                      </c:pt>
                      <c:pt idx="1">
                        <c:v>173931</c:v>
                      </c:pt>
                      <c:pt idx="2">
                        <c:v>182942.5</c:v>
                      </c:pt>
                      <c:pt idx="3">
                        <c:v>183417</c:v>
                      </c:pt>
                      <c:pt idx="4">
                        <c:v>188644</c:v>
                      </c:pt>
                      <c:pt idx="5">
                        <c:v>197799.25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2DBD-4F39-A14A-83A493D9B9C8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(Average)'!$AA$31</c15:sqref>
                        </c15:formulaRef>
                      </c:ext>
                    </c:extLst>
                    <c:strCache>
                      <c:ptCount val="1"/>
                      <c:pt idx="0">
                        <c:v>25th Percentile (Total Assets)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5000"/>
                      </a:schemeClr>
                    </a:solidFill>
                    <a:prstDash val="sysDot"/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(Average)'!$AA$32:$AA$39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6937</c:v>
                      </c:pt>
                      <c:pt idx="1">
                        <c:v>7622</c:v>
                      </c:pt>
                      <c:pt idx="2">
                        <c:v>8683.25</c:v>
                      </c:pt>
                      <c:pt idx="3">
                        <c:v>8286</c:v>
                      </c:pt>
                      <c:pt idx="4">
                        <c:v>8204</c:v>
                      </c:pt>
                      <c:pt idx="5">
                        <c:v>8973.75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2DBD-4F39-A14A-83A493D9B9C8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(Average)'!$AB$31</c15:sqref>
                        </c15:formulaRef>
                      </c:ext>
                    </c:extLst>
                    <c:strCache>
                      <c:ptCount val="1"/>
                      <c:pt idx="0">
                        <c:v>Average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(Average)'!$AB$32:$AB$39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168047.09191818407</c:v>
                      </c:pt>
                      <c:pt idx="1">
                        <c:v>173041.04563694078</c:v>
                      </c:pt>
                      <c:pt idx="2">
                        <c:v>177985.75713457077</c:v>
                      </c:pt>
                      <c:pt idx="3">
                        <c:v>202529.27309123718</c:v>
                      </c:pt>
                      <c:pt idx="4">
                        <c:v>201416.68517794291</c:v>
                      </c:pt>
                      <c:pt idx="5">
                        <c:v>212935.78809738503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2DBD-4F39-A14A-83A493D9B9C8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(Average)'!$AC$31</c15:sqref>
                        </c15:formulaRef>
                      </c:ext>
                    </c:extLst>
                    <c:strCache>
                      <c:ptCount val="1"/>
                      <c:pt idx="0">
                        <c:v>75th Percentile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(Average)'!$AC$32:$AC$39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60631.75</c:v>
                      </c:pt>
                      <c:pt idx="1">
                        <c:v>63328</c:v>
                      </c:pt>
                      <c:pt idx="2">
                        <c:v>71368</c:v>
                      </c:pt>
                      <c:pt idx="3">
                        <c:v>74515</c:v>
                      </c:pt>
                      <c:pt idx="4">
                        <c:v>77610</c:v>
                      </c:pt>
                      <c:pt idx="5">
                        <c:v>78065.25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2DBD-4F39-A14A-83A493D9B9C8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(Average)'!$AD$31</c15:sqref>
                        </c15:formulaRef>
                      </c:ext>
                    </c:extLst>
                    <c:strCache>
                      <c:ptCount val="1"/>
                      <c:pt idx="0">
                        <c:v>Median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(Average)'!$AD$32:$AD$39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801.5</c:v>
                      </c:pt>
                      <c:pt idx="1">
                        <c:v>894</c:v>
                      </c:pt>
                      <c:pt idx="2">
                        <c:v>2035.5</c:v>
                      </c:pt>
                      <c:pt idx="3">
                        <c:v>2794.5</c:v>
                      </c:pt>
                      <c:pt idx="4">
                        <c:v>2516</c:v>
                      </c:pt>
                      <c:pt idx="5">
                        <c:v>2121.5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2DBD-4F39-A14A-83A493D9B9C8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(Average)'!$AE$31</c15:sqref>
                        </c15:formulaRef>
                      </c:ext>
                    </c:extLst>
                    <c:strCache>
                      <c:ptCount val="1"/>
                      <c:pt idx="0">
                        <c:v>25th Percentile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(Average)'!$AE$32:$AE$39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2DBD-4F39-A14A-83A493D9B9C8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(Average)'!$AF$31</c15:sqref>
                        </c15:formulaRef>
                      </c:ext>
                    </c:extLst>
                    <c:strCache>
                      <c:ptCount val="1"/>
                      <c:pt idx="0">
                        <c:v>Average Total Income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(Average)'!$AF$32:$AF$39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42046.661075081065</c:v>
                      </c:pt>
                      <c:pt idx="1">
                        <c:v>40981.6740132958</c:v>
                      </c:pt>
                      <c:pt idx="2">
                        <c:v>40904.615023201855</c:v>
                      </c:pt>
                      <c:pt idx="3">
                        <c:v>44026.120369848337</c:v>
                      </c:pt>
                      <c:pt idx="4">
                        <c:v>40639.074191927648</c:v>
                      </c:pt>
                      <c:pt idx="5">
                        <c:v>45448.486868800719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2DBD-4F39-A14A-83A493D9B9C8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(Average)'!$AG$31</c15:sqref>
                        </c15:formulaRef>
                      </c:ext>
                    </c:extLst>
                    <c:strCache>
                      <c:ptCount val="1"/>
                      <c:pt idx="0">
                        <c:v>75th Percentile (Total Income)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(Average)'!$AG$32:$AG$39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46963.25</c:v>
                      </c:pt>
                      <c:pt idx="1">
                        <c:v>46878</c:v>
                      </c:pt>
                      <c:pt idx="2">
                        <c:v>47848.25</c:v>
                      </c:pt>
                      <c:pt idx="3">
                        <c:v>47910</c:v>
                      </c:pt>
                      <c:pt idx="4">
                        <c:v>48076</c:v>
                      </c:pt>
                      <c:pt idx="5">
                        <c:v>49849.25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2DBD-4F39-A14A-83A493D9B9C8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(Average)'!$AH$31</c15:sqref>
                        </c15:formulaRef>
                      </c:ext>
                    </c:extLst>
                    <c:strCache>
                      <c:ptCount val="1"/>
                      <c:pt idx="0">
                        <c:v>Median (Total Income)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(Average)'!$AH$32:$AH$39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17000</c:v>
                      </c:pt>
                      <c:pt idx="1">
                        <c:v>17313</c:v>
                      </c:pt>
                      <c:pt idx="2">
                        <c:v>17843</c:v>
                      </c:pt>
                      <c:pt idx="3">
                        <c:v>17544</c:v>
                      </c:pt>
                      <c:pt idx="4">
                        <c:v>17481</c:v>
                      </c:pt>
                      <c:pt idx="5">
                        <c:v>18418.5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2DBD-4F39-A14A-83A493D9B9C8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(Average)'!$AI$31</c15:sqref>
                        </c15:formulaRef>
                      </c:ext>
                    </c:extLst>
                    <c:strCache>
                      <c:ptCount val="1"/>
                      <c:pt idx="0">
                        <c:v>25th Percentile (Total Income)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(Average)'!$AI$32:$AI$39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4343</c:v>
                      </c:pt>
                      <c:pt idx="1">
                        <c:v>4564</c:v>
                      </c:pt>
                      <c:pt idx="2">
                        <c:v>4782</c:v>
                      </c:pt>
                      <c:pt idx="3">
                        <c:v>4561</c:v>
                      </c:pt>
                      <c:pt idx="4">
                        <c:v>4605</c:v>
                      </c:pt>
                      <c:pt idx="5">
                        <c:v>4898.75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2DBD-4F39-A14A-83A493D9B9C8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(Average)'!$AJ$31</c15:sqref>
                        </c15:formulaRef>
                      </c:ext>
                    </c:extLst>
                    <c:strCache>
                      <c:ptCount val="1"/>
                      <c:pt idx="0">
                        <c:v>Average of Total Expenditure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(Average)'!$AJ$32:$AJ$39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26491.866238463459</c:v>
                      </c:pt>
                      <c:pt idx="1">
                        <c:v>26830.396897646282</c:v>
                      </c:pt>
                      <c:pt idx="2">
                        <c:v>27149.609222737818</c:v>
                      </c:pt>
                      <c:pt idx="3">
                        <c:v>27177.835034109488</c:v>
                      </c:pt>
                      <c:pt idx="4">
                        <c:v>27113.419192765032</c:v>
                      </c:pt>
                      <c:pt idx="5">
                        <c:v>27516.976386384129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2DBD-4F39-A14A-83A493D9B9C8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(Average)'!$AK$31</c15:sqref>
                        </c15:formulaRef>
                      </c:ext>
                    </c:extLst>
                    <c:strCache>
                      <c:ptCount val="1"/>
                      <c:pt idx="0">
                        <c:v>75th Percentile (Total Expenditure)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(Average)'!$AK$32:$AK$39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40697.25</c:v>
                      </c:pt>
                      <c:pt idx="1">
                        <c:v>40472</c:v>
                      </c:pt>
                      <c:pt idx="2">
                        <c:v>41034</c:v>
                      </c:pt>
                      <c:pt idx="3">
                        <c:v>40839</c:v>
                      </c:pt>
                      <c:pt idx="4">
                        <c:v>40706</c:v>
                      </c:pt>
                      <c:pt idx="5">
                        <c:v>41481.25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2DBD-4F39-A14A-83A493D9B9C8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(Average)'!$AL$31</c15:sqref>
                        </c15:formulaRef>
                      </c:ext>
                    </c:extLst>
                    <c:strCache>
                      <c:ptCount val="1"/>
                      <c:pt idx="0">
                        <c:v>Median (Total Expenditure)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(Average)'!$AL$32:$AL$39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13915.5</c:v>
                      </c:pt>
                      <c:pt idx="1">
                        <c:v>14290</c:v>
                      </c:pt>
                      <c:pt idx="2">
                        <c:v>14629</c:v>
                      </c:pt>
                      <c:pt idx="3">
                        <c:v>14618</c:v>
                      </c:pt>
                      <c:pt idx="4">
                        <c:v>14795</c:v>
                      </c:pt>
                      <c:pt idx="5">
                        <c:v>15224.5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2DBD-4F39-A14A-83A493D9B9C8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(Average)'!$AM$31</c15:sqref>
                        </c15:formulaRef>
                      </c:ext>
                    </c:extLst>
                    <c:strCache>
                      <c:ptCount val="1"/>
                      <c:pt idx="0">
                        <c:v>25th Percentile (Total Expenditure)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(Average)'!$AM$32:$AM$39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3004.75</c:v>
                      </c:pt>
                      <c:pt idx="1">
                        <c:v>3180</c:v>
                      </c:pt>
                      <c:pt idx="2">
                        <c:v>3373.75</c:v>
                      </c:pt>
                      <c:pt idx="3">
                        <c:v>3270</c:v>
                      </c:pt>
                      <c:pt idx="4">
                        <c:v>3287</c:v>
                      </c:pt>
                      <c:pt idx="5">
                        <c:v>3494.75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2DBD-4F39-A14A-83A493D9B9C8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(Average)'!$AN$31</c15:sqref>
                        </c15:formulaRef>
                      </c:ext>
                    </c:extLst>
                    <c:strCache>
                      <c:ptCount val="1"/>
                      <c:pt idx="0">
                        <c:v>Average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(Average)'!$AN$32:$AN$39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15554.79483661761</c:v>
                      </c:pt>
                      <c:pt idx="1">
                        <c:v>14151.277115649518</c:v>
                      </c:pt>
                      <c:pt idx="2">
                        <c:v>13755.005800464038</c:v>
                      </c:pt>
                      <c:pt idx="3">
                        <c:v>16848.285335738852</c:v>
                      </c:pt>
                      <c:pt idx="4">
                        <c:v>13525.65499916262</c:v>
                      </c:pt>
                      <c:pt idx="5">
                        <c:v>17931.51048241659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2DBD-4F39-A14A-83A493D9B9C8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(Average)'!$AO$31</c15:sqref>
                        </c15:formulaRef>
                      </c:ext>
                    </c:extLst>
                    <c:strCache>
                      <c:ptCount val="1"/>
                      <c:pt idx="0">
                        <c:v>75th Percentile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(Average)'!$AO$32:$AO$39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6001.25</c:v>
                      </c:pt>
                      <c:pt idx="1">
                        <c:v>5841</c:v>
                      </c:pt>
                      <c:pt idx="2">
                        <c:v>6196.25</c:v>
                      </c:pt>
                      <c:pt idx="3">
                        <c:v>6224</c:v>
                      </c:pt>
                      <c:pt idx="4">
                        <c:v>6286</c:v>
                      </c:pt>
                      <c:pt idx="5">
                        <c:v>6742.75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2DBD-4F39-A14A-83A493D9B9C8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(Average)'!$AP$31</c15:sqref>
                        </c15:formulaRef>
                      </c:ext>
                    </c:extLst>
                    <c:strCache>
                      <c:ptCount val="1"/>
                      <c:pt idx="0">
                        <c:v>Median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(Average)'!$AP$32:$AP$39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459.5</c:v>
                      </c:pt>
                      <c:pt idx="1">
                        <c:v>504</c:v>
                      </c:pt>
                      <c:pt idx="2">
                        <c:v>600</c:v>
                      </c:pt>
                      <c:pt idx="3">
                        <c:v>539</c:v>
                      </c:pt>
                      <c:pt idx="4">
                        <c:v>564</c:v>
                      </c:pt>
                      <c:pt idx="5">
                        <c:v>640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2DBD-4F39-A14A-83A493D9B9C8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(Average)'!$AQ$31</c15:sqref>
                        </c15:formulaRef>
                      </c:ext>
                    </c:extLst>
                    <c:strCache>
                      <c:ptCount val="1"/>
                      <c:pt idx="0">
                        <c:v>25th Percentile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(Average)'!$AQ$32:$AQ$39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-1221.5</c:v>
                      </c:pt>
                      <c:pt idx="1">
                        <c:v>-1282</c:v>
                      </c:pt>
                      <c:pt idx="2">
                        <c:v>-1190</c:v>
                      </c:pt>
                      <c:pt idx="3">
                        <c:v>-1301</c:v>
                      </c:pt>
                      <c:pt idx="4">
                        <c:v>-1179</c:v>
                      </c:pt>
                      <c:pt idx="5">
                        <c:v>-1238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2DBD-4F39-A14A-83A493D9B9C8}"/>
                  </c:ext>
                </c:extLst>
              </c15:ser>
            </c15:filteredLineSeries>
          </c:ext>
        </c:extLst>
      </c:lineChart>
      <c:catAx>
        <c:axId val="374821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3209984"/>
        <c:crosses val="autoZero"/>
        <c:auto val="1"/>
        <c:lblAlgn val="ctr"/>
        <c:lblOffset val="100"/>
        <c:noMultiLvlLbl val="0"/>
      </c:catAx>
      <c:valAx>
        <c:axId val="343209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4821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NZ" sz="1800" dirty="0">
                <a:solidFill>
                  <a:schemeClr val="tx1"/>
                </a:solidFill>
              </a:rPr>
              <a:t>Total equity</a:t>
            </a:r>
          </a:p>
        </c:rich>
      </c:tx>
      <c:layout>
        <c:manualLayout>
          <c:xMode val="edge"/>
          <c:yMode val="edge"/>
          <c:x val="0.28343748392481377"/>
          <c:y val="2.69700717149072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5"/>
          <c:order val="5"/>
          <c:tx>
            <c:strRef>
              <c:f>'Pivot (Average)'!$AB$31</c:f>
              <c:strCache>
                <c:ptCount val="1"/>
                <c:pt idx="0">
                  <c:v>Average</c:v>
                </c:pt>
              </c:strCache>
            </c:strRef>
          </c:tx>
          <c:spPr>
            <a:ln w="28575" cap="rnd">
              <a:solidFill>
                <a:srgbClr val="4F2D7F"/>
              </a:solidFill>
              <a:round/>
            </a:ln>
            <a:effectLst/>
          </c:spPr>
          <c:marker>
            <c:symbol val="none"/>
          </c:marker>
          <c:cat>
            <c:numRef>
              <c:f>'Pivot (Average)'!$W$32:$W$39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  <c:extLst/>
            </c:numRef>
          </c:cat>
          <c:val>
            <c:numRef>
              <c:f>'Pivot (Average)'!$AB$32:$AB$39</c:f>
              <c:numCache>
                <c:formatCode>#,##0</c:formatCode>
                <c:ptCount val="6"/>
                <c:pt idx="0">
                  <c:v>168047.09191818407</c:v>
                </c:pt>
                <c:pt idx="1">
                  <c:v>173041.04563694078</c:v>
                </c:pt>
                <c:pt idx="2">
                  <c:v>177985.75713457077</c:v>
                </c:pt>
                <c:pt idx="3">
                  <c:v>202529.27309123718</c:v>
                </c:pt>
                <c:pt idx="4">
                  <c:v>201416.68517794291</c:v>
                </c:pt>
                <c:pt idx="5">
                  <c:v>212935.78809738503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A16A-44C9-B011-E4E81D833AAE}"/>
            </c:ext>
          </c:extLst>
        </c:ser>
        <c:ser>
          <c:idx val="7"/>
          <c:order val="7"/>
          <c:tx>
            <c:strRef>
              <c:f>'Pivot (Average)'!$AD$31</c:f>
              <c:strCache>
                <c:ptCount val="1"/>
                <c:pt idx="0">
                  <c:v>Median</c:v>
                </c:pt>
              </c:strCache>
            </c:strRef>
          </c:tx>
          <c:spPr>
            <a:ln w="28575" cap="rnd">
              <a:solidFill>
                <a:srgbClr val="FF7D1E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'Pivot (Average)'!$W$32:$W$39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  <c:extLst/>
            </c:numRef>
          </c:cat>
          <c:val>
            <c:numRef>
              <c:f>'Pivot (Average)'!$AD$32:$AD$39</c:f>
              <c:numCache>
                <c:formatCode>#,##0</c:formatCode>
                <c:ptCount val="6"/>
                <c:pt idx="0">
                  <c:v>801.5</c:v>
                </c:pt>
                <c:pt idx="1">
                  <c:v>894</c:v>
                </c:pt>
                <c:pt idx="2">
                  <c:v>2035.5</c:v>
                </c:pt>
                <c:pt idx="3">
                  <c:v>2794.5</c:v>
                </c:pt>
                <c:pt idx="4">
                  <c:v>2516</c:v>
                </c:pt>
                <c:pt idx="5">
                  <c:v>2121.5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A16A-44C9-B011-E4E81D833A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4821408"/>
        <c:axId val="34320998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'Pivot (Average)'!$W$31</c15:sqref>
                        </c15:formulaRef>
                      </c:ext>
                    </c:extLst>
                    <c:strCache>
                      <c:ptCount val="1"/>
                      <c:pt idx="0">
                        <c:v>Tier 4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A16A-44C9-B011-E4E81D833AAE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(Average)'!$X$31</c15:sqref>
                        </c15:formulaRef>
                      </c:ext>
                    </c:extLst>
                    <c:strCache>
                      <c:ptCount val="1"/>
                      <c:pt idx="0">
                        <c:v>Average Total Assets</c:v>
                      </c:pt>
                    </c:strCache>
                  </c:strRef>
                </c:tx>
                <c:spPr>
                  <a:ln w="28575" cap="rnd">
                    <a:solidFill>
                      <a:srgbClr val="FF0000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(Average)'!$X$32:$X$39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253400.70410326764</c:v>
                      </c:pt>
                      <c:pt idx="1">
                        <c:v>264405.82386057376</c:v>
                      </c:pt>
                      <c:pt idx="2">
                        <c:v>266302.64924593968</c:v>
                      </c:pt>
                      <c:pt idx="3">
                        <c:v>288271.36065851047</c:v>
                      </c:pt>
                      <c:pt idx="4">
                        <c:v>283059.73281973985</c:v>
                      </c:pt>
                      <c:pt idx="5">
                        <c:v>323810.5013525699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A16A-44C9-B011-E4E81D833AAE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(Average)'!$Y$31</c15:sqref>
                        </c15:formulaRef>
                      </c:ext>
                    </c:extLst>
                    <c:strCache>
                      <c:ptCount val="1"/>
                      <c:pt idx="0">
                        <c:v>75th Percentile (Total Assets)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5000"/>
                      </a:schemeClr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(Average)'!$Y$32:$Y$39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165578.5</c:v>
                      </c:pt>
                      <c:pt idx="1">
                        <c:v>173931</c:v>
                      </c:pt>
                      <c:pt idx="2">
                        <c:v>182942.5</c:v>
                      </c:pt>
                      <c:pt idx="3">
                        <c:v>183417</c:v>
                      </c:pt>
                      <c:pt idx="4">
                        <c:v>188644</c:v>
                      </c:pt>
                      <c:pt idx="5">
                        <c:v>197799.25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A16A-44C9-B011-E4E81D833AAE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(Average)'!$Z$31</c15:sqref>
                        </c15:formulaRef>
                      </c:ext>
                    </c:extLst>
                    <c:strCache>
                      <c:ptCount val="1"/>
                      <c:pt idx="0">
                        <c:v>Median (Total Assets)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5000"/>
                      </a:schemeClr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(Average)'!$Z$32:$Z$39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32256</c:v>
                      </c:pt>
                      <c:pt idx="1">
                        <c:v>33539</c:v>
                      </c:pt>
                      <c:pt idx="2">
                        <c:v>36494.5</c:v>
                      </c:pt>
                      <c:pt idx="3">
                        <c:v>36140</c:v>
                      </c:pt>
                      <c:pt idx="4">
                        <c:v>36470</c:v>
                      </c:pt>
                      <c:pt idx="5">
                        <c:v>38425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A16A-44C9-B011-E4E81D833AAE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(Average)'!$AA$31</c15:sqref>
                        </c15:formulaRef>
                      </c:ext>
                    </c:extLst>
                    <c:strCache>
                      <c:ptCount val="1"/>
                      <c:pt idx="0">
                        <c:v>25th Percentile (Total Assets)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5000"/>
                      </a:schemeClr>
                    </a:solidFill>
                    <a:prstDash val="sysDot"/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(Average)'!$AA$32:$AA$39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6937</c:v>
                      </c:pt>
                      <c:pt idx="1">
                        <c:v>7622</c:v>
                      </c:pt>
                      <c:pt idx="2">
                        <c:v>8683.25</c:v>
                      </c:pt>
                      <c:pt idx="3">
                        <c:v>8286</c:v>
                      </c:pt>
                      <c:pt idx="4">
                        <c:v>8204</c:v>
                      </c:pt>
                      <c:pt idx="5">
                        <c:v>8973.75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A16A-44C9-B011-E4E81D833AAE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(Average)'!$AC$31</c15:sqref>
                        </c15:formulaRef>
                      </c:ext>
                    </c:extLst>
                    <c:strCache>
                      <c:ptCount val="1"/>
                      <c:pt idx="0">
                        <c:v>75th Percentile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5000"/>
                      </a:schemeClr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(Average)'!$AC$32:$AC$39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60631.75</c:v>
                      </c:pt>
                      <c:pt idx="1">
                        <c:v>63328</c:v>
                      </c:pt>
                      <c:pt idx="2">
                        <c:v>71368</c:v>
                      </c:pt>
                      <c:pt idx="3">
                        <c:v>74515</c:v>
                      </c:pt>
                      <c:pt idx="4">
                        <c:v>77610</c:v>
                      </c:pt>
                      <c:pt idx="5">
                        <c:v>78065.25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A16A-44C9-B011-E4E81D833AAE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(Average)'!$AE$31</c15:sqref>
                        </c15:formulaRef>
                      </c:ext>
                    </c:extLst>
                    <c:strCache>
                      <c:ptCount val="1"/>
                      <c:pt idx="0">
                        <c:v>25th Percentile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5000"/>
                      </a:schemeClr>
                    </a:solidFill>
                    <a:prstDash val="sysDot"/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(Average)'!$AE$32:$AE$39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A16A-44C9-B011-E4E81D833AAE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(Average)'!$AF$31</c15:sqref>
                        </c15:formulaRef>
                      </c:ext>
                    </c:extLst>
                    <c:strCache>
                      <c:ptCount val="1"/>
                      <c:pt idx="0">
                        <c:v>Average Total Income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(Average)'!$AF$32:$AF$39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42046.661075081065</c:v>
                      </c:pt>
                      <c:pt idx="1">
                        <c:v>40981.6740132958</c:v>
                      </c:pt>
                      <c:pt idx="2">
                        <c:v>40904.615023201855</c:v>
                      </c:pt>
                      <c:pt idx="3">
                        <c:v>44026.120369848337</c:v>
                      </c:pt>
                      <c:pt idx="4">
                        <c:v>40639.074191927648</c:v>
                      </c:pt>
                      <c:pt idx="5">
                        <c:v>45448.486868800719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A16A-44C9-B011-E4E81D833AAE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(Average)'!$AG$31</c15:sqref>
                        </c15:formulaRef>
                      </c:ext>
                    </c:extLst>
                    <c:strCache>
                      <c:ptCount val="1"/>
                      <c:pt idx="0">
                        <c:v>75th Percentile (Total Income)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(Average)'!$AG$32:$AG$39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46963.25</c:v>
                      </c:pt>
                      <c:pt idx="1">
                        <c:v>46878</c:v>
                      </c:pt>
                      <c:pt idx="2">
                        <c:v>47848.25</c:v>
                      </c:pt>
                      <c:pt idx="3">
                        <c:v>47910</c:v>
                      </c:pt>
                      <c:pt idx="4">
                        <c:v>48076</c:v>
                      </c:pt>
                      <c:pt idx="5">
                        <c:v>49849.25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A16A-44C9-B011-E4E81D833AAE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(Average)'!$AH$31</c15:sqref>
                        </c15:formulaRef>
                      </c:ext>
                    </c:extLst>
                    <c:strCache>
                      <c:ptCount val="1"/>
                      <c:pt idx="0">
                        <c:v>Median (Total Income)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(Average)'!$AH$32:$AH$39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17000</c:v>
                      </c:pt>
                      <c:pt idx="1">
                        <c:v>17313</c:v>
                      </c:pt>
                      <c:pt idx="2">
                        <c:v>17843</c:v>
                      </c:pt>
                      <c:pt idx="3">
                        <c:v>17544</c:v>
                      </c:pt>
                      <c:pt idx="4">
                        <c:v>17481</c:v>
                      </c:pt>
                      <c:pt idx="5">
                        <c:v>18418.5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A16A-44C9-B011-E4E81D833AAE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(Average)'!$AI$31</c15:sqref>
                        </c15:formulaRef>
                      </c:ext>
                    </c:extLst>
                    <c:strCache>
                      <c:ptCount val="1"/>
                      <c:pt idx="0">
                        <c:v>25th Percentile (Total Income)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(Average)'!$AI$32:$AI$39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4343</c:v>
                      </c:pt>
                      <c:pt idx="1">
                        <c:v>4564</c:v>
                      </c:pt>
                      <c:pt idx="2">
                        <c:v>4782</c:v>
                      </c:pt>
                      <c:pt idx="3">
                        <c:v>4561</c:v>
                      </c:pt>
                      <c:pt idx="4">
                        <c:v>4605</c:v>
                      </c:pt>
                      <c:pt idx="5">
                        <c:v>4898.75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A16A-44C9-B011-E4E81D833AAE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(Average)'!$AJ$31</c15:sqref>
                        </c15:formulaRef>
                      </c:ext>
                    </c:extLst>
                    <c:strCache>
                      <c:ptCount val="1"/>
                      <c:pt idx="0">
                        <c:v>Average of Total Expenditure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(Average)'!$AJ$32:$AJ$39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26491.866238463459</c:v>
                      </c:pt>
                      <c:pt idx="1">
                        <c:v>26830.396897646282</c:v>
                      </c:pt>
                      <c:pt idx="2">
                        <c:v>27149.609222737818</c:v>
                      </c:pt>
                      <c:pt idx="3">
                        <c:v>27177.835034109488</c:v>
                      </c:pt>
                      <c:pt idx="4">
                        <c:v>27113.419192765032</c:v>
                      </c:pt>
                      <c:pt idx="5">
                        <c:v>27516.976386384129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A16A-44C9-B011-E4E81D833AAE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(Average)'!$AK$31</c15:sqref>
                        </c15:formulaRef>
                      </c:ext>
                    </c:extLst>
                    <c:strCache>
                      <c:ptCount val="1"/>
                      <c:pt idx="0">
                        <c:v>75th Percentile (Total Expenditure)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(Average)'!$AK$32:$AK$39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40697.25</c:v>
                      </c:pt>
                      <c:pt idx="1">
                        <c:v>40472</c:v>
                      </c:pt>
                      <c:pt idx="2">
                        <c:v>41034</c:v>
                      </c:pt>
                      <c:pt idx="3">
                        <c:v>40839</c:v>
                      </c:pt>
                      <c:pt idx="4">
                        <c:v>40706</c:v>
                      </c:pt>
                      <c:pt idx="5">
                        <c:v>41481.25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A16A-44C9-B011-E4E81D833AAE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(Average)'!$AL$31</c15:sqref>
                        </c15:formulaRef>
                      </c:ext>
                    </c:extLst>
                    <c:strCache>
                      <c:ptCount val="1"/>
                      <c:pt idx="0">
                        <c:v>Median (Total Expenditure)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(Average)'!$AL$32:$AL$39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13915.5</c:v>
                      </c:pt>
                      <c:pt idx="1">
                        <c:v>14290</c:v>
                      </c:pt>
                      <c:pt idx="2">
                        <c:v>14629</c:v>
                      </c:pt>
                      <c:pt idx="3">
                        <c:v>14618</c:v>
                      </c:pt>
                      <c:pt idx="4">
                        <c:v>14795</c:v>
                      </c:pt>
                      <c:pt idx="5">
                        <c:v>15224.5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A16A-44C9-B011-E4E81D833AAE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(Average)'!$AM$31</c15:sqref>
                        </c15:formulaRef>
                      </c:ext>
                    </c:extLst>
                    <c:strCache>
                      <c:ptCount val="1"/>
                      <c:pt idx="0">
                        <c:v>25th Percentile (Total Expenditure)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(Average)'!$AM$32:$AM$39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3004.75</c:v>
                      </c:pt>
                      <c:pt idx="1">
                        <c:v>3180</c:v>
                      </c:pt>
                      <c:pt idx="2">
                        <c:v>3373.75</c:v>
                      </c:pt>
                      <c:pt idx="3">
                        <c:v>3270</c:v>
                      </c:pt>
                      <c:pt idx="4">
                        <c:v>3287</c:v>
                      </c:pt>
                      <c:pt idx="5">
                        <c:v>3494.75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A16A-44C9-B011-E4E81D833AAE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(Average)'!$AN$31</c15:sqref>
                        </c15:formulaRef>
                      </c:ext>
                    </c:extLst>
                    <c:strCache>
                      <c:ptCount val="1"/>
                      <c:pt idx="0">
                        <c:v>Average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(Average)'!$AN$32:$AN$39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15554.79483661761</c:v>
                      </c:pt>
                      <c:pt idx="1">
                        <c:v>14151.277115649518</c:v>
                      </c:pt>
                      <c:pt idx="2">
                        <c:v>13755.005800464038</c:v>
                      </c:pt>
                      <c:pt idx="3">
                        <c:v>16848.285335738852</c:v>
                      </c:pt>
                      <c:pt idx="4">
                        <c:v>13525.65499916262</c:v>
                      </c:pt>
                      <c:pt idx="5">
                        <c:v>17931.51048241659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A16A-44C9-B011-E4E81D833AAE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(Average)'!$AO$31</c15:sqref>
                        </c15:formulaRef>
                      </c:ext>
                    </c:extLst>
                    <c:strCache>
                      <c:ptCount val="1"/>
                      <c:pt idx="0">
                        <c:v>75th Percentile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(Average)'!$AO$32:$AO$39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6001.25</c:v>
                      </c:pt>
                      <c:pt idx="1">
                        <c:v>5841</c:v>
                      </c:pt>
                      <c:pt idx="2">
                        <c:v>6196.25</c:v>
                      </c:pt>
                      <c:pt idx="3">
                        <c:v>6224</c:v>
                      </c:pt>
                      <c:pt idx="4">
                        <c:v>6286</c:v>
                      </c:pt>
                      <c:pt idx="5">
                        <c:v>6742.75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A16A-44C9-B011-E4E81D833AAE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(Average)'!$AP$31</c15:sqref>
                        </c15:formulaRef>
                      </c:ext>
                    </c:extLst>
                    <c:strCache>
                      <c:ptCount val="1"/>
                      <c:pt idx="0">
                        <c:v>Median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(Average)'!$AP$32:$AP$39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459.5</c:v>
                      </c:pt>
                      <c:pt idx="1">
                        <c:v>504</c:v>
                      </c:pt>
                      <c:pt idx="2">
                        <c:v>600</c:v>
                      </c:pt>
                      <c:pt idx="3">
                        <c:v>539</c:v>
                      </c:pt>
                      <c:pt idx="4">
                        <c:v>564</c:v>
                      </c:pt>
                      <c:pt idx="5">
                        <c:v>640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A16A-44C9-B011-E4E81D833AAE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(Average)'!$AQ$31</c15:sqref>
                        </c15:formulaRef>
                      </c:ext>
                    </c:extLst>
                    <c:strCache>
                      <c:ptCount val="1"/>
                      <c:pt idx="0">
                        <c:v>25th Percentile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(Average)'!$AQ$32:$AQ$39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-1221.5</c:v>
                      </c:pt>
                      <c:pt idx="1">
                        <c:v>-1282</c:v>
                      </c:pt>
                      <c:pt idx="2">
                        <c:v>-1190</c:v>
                      </c:pt>
                      <c:pt idx="3">
                        <c:v>-1301</c:v>
                      </c:pt>
                      <c:pt idx="4">
                        <c:v>-1179</c:v>
                      </c:pt>
                      <c:pt idx="5">
                        <c:v>-1238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A16A-44C9-B011-E4E81D833AAE}"/>
                  </c:ext>
                </c:extLst>
              </c15:ser>
            </c15:filteredLineSeries>
          </c:ext>
        </c:extLst>
      </c:lineChart>
      <c:catAx>
        <c:axId val="374821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3209984"/>
        <c:crosses val="autoZero"/>
        <c:auto val="1"/>
        <c:lblAlgn val="ctr"/>
        <c:lblOffset val="100"/>
        <c:noMultiLvlLbl val="0"/>
      </c:catAx>
      <c:valAx>
        <c:axId val="343209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4821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009556785433293"/>
          <c:y val="0.4502901229368072"/>
          <c:w val="0.26471151196671755"/>
          <c:h val="0.232921609115176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NZ" sz="1800" dirty="0">
                <a:solidFill>
                  <a:schemeClr val="tx1"/>
                </a:solidFill>
              </a:rPr>
              <a:t>Net profit</a:t>
            </a:r>
          </a:p>
        </c:rich>
      </c:tx>
      <c:layout>
        <c:manualLayout>
          <c:xMode val="edge"/>
          <c:yMode val="edge"/>
          <c:x val="0.34735253883418699"/>
          <c:y val="2.96468918452038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7"/>
          <c:order val="17"/>
          <c:tx>
            <c:strRef>
              <c:f>'Pivot (Average)'!$AN$31</c:f>
              <c:strCache>
                <c:ptCount val="1"/>
                <c:pt idx="0">
                  <c:v>Average</c:v>
                </c:pt>
              </c:strCache>
            </c:strRef>
          </c:tx>
          <c:spPr>
            <a:ln w="28575" cap="rnd">
              <a:solidFill>
                <a:srgbClr val="4F2D7F"/>
              </a:solidFill>
              <a:round/>
            </a:ln>
            <a:effectLst/>
          </c:spPr>
          <c:marker>
            <c:symbol val="none"/>
          </c:marker>
          <c:cat>
            <c:numRef>
              <c:f>'Pivot (Average)'!$W$32:$W$39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'Pivot (Average)'!$AN$32:$AN$39</c:f>
              <c:numCache>
                <c:formatCode>#,##0</c:formatCode>
                <c:ptCount val="8"/>
                <c:pt idx="0">
                  <c:v>15554.79483661761</c:v>
                </c:pt>
                <c:pt idx="1">
                  <c:v>14151.277115649518</c:v>
                </c:pt>
                <c:pt idx="2">
                  <c:v>13755.005800464038</c:v>
                </c:pt>
                <c:pt idx="3">
                  <c:v>16848.285335738852</c:v>
                </c:pt>
                <c:pt idx="4">
                  <c:v>13525.65499916262</c:v>
                </c:pt>
                <c:pt idx="5">
                  <c:v>17931.51048241659</c:v>
                </c:pt>
                <c:pt idx="6">
                  <c:v>15967.428728514382</c:v>
                </c:pt>
                <c:pt idx="7">
                  <c:v>14477.886134876699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EBC-4169-862B-7F51BB3A3E9F}"/>
            </c:ext>
          </c:extLst>
        </c:ser>
        <c:ser>
          <c:idx val="19"/>
          <c:order val="19"/>
          <c:tx>
            <c:strRef>
              <c:f>'Pivot (Average)'!$AP$31</c:f>
              <c:strCache>
                <c:ptCount val="1"/>
                <c:pt idx="0">
                  <c:v>Median</c:v>
                </c:pt>
              </c:strCache>
            </c:strRef>
          </c:tx>
          <c:spPr>
            <a:ln w="28575" cap="rnd">
              <a:solidFill>
                <a:srgbClr val="FF7D1E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'Pivot (Average)'!$W$32:$W$39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'Pivot (Average)'!$AP$32:$AP$39</c:f>
              <c:numCache>
                <c:formatCode>#,##0</c:formatCode>
                <c:ptCount val="8"/>
                <c:pt idx="0">
                  <c:v>459.5</c:v>
                </c:pt>
                <c:pt idx="1">
                  <c:v>504</c:v>
                </c:pt>
                <c:pt idx="2">
                  <c:v>600</c:v>
                </c:pt>
                <c:pt idx="3">
                  <c:v>539</c:v>
                </c:pt>
                <c:pt idx="4">
                  <c:v>564</c:v>
                </c:pt>
                <c:pt idx="5">
                  <c:v>640</c:v>
                </c:pt>
                <c:pt idx="6">
                  <c:v>1027</c:v>
                </c:pt>
                <c:pt idx="7">
                  <c:v>954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EBC-4169-862B-7F51BB3A3E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4821408"/>
        <c:axId val="34320998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'Pivot (Average)'!$W$31</c15:sqref>
                        </c15:formulaRef>
                      </c:ext>
                    </c:extLst>
                    <c:strCache>
                      <c:ptCount val="1"/>
                      <c:pt idx="0">
                        <c:v>Tier 4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3EBC-4169-862B-7F51BB3A3E9F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(Average)'!$X$31</c15:sqref>
                        </c15:formulaRef>
                      </c:ext>
                    </c:extLst>
                    <c:strCache>
                      <c:ptCount val="1"/>
                      <c:pt idx="0">
                        <c:v>Average Total Assets</c:v>
                      </c:pt>
                    </c:strCache>
                  </c:strRef>
                </c:tx>
                <c:spPr>
                  <a:ln w="28575" cap="rnd">
                    <a:solidFill>
                      <a:srgbClr val="FF0000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(Average)'!$X$32:$X$39</c15:sqref>
                        </c15:formulaRef>
                      </c:ext>
                    </c:extLst>
                    <c:numCache>
                      <c:formatCode>#,##0</c:formatCode>
                      <c:ptCount val="8"/>
                      <c:pt idx="0">
                        <c:v>253400.70410326764</c:v>
                      </c:pt>
                      <c:pt idx="1">
                        <c:v>264405.82386057376</c:v>
                      </c:pt>
                      <c:pt idx="2">
                        <c:v>266302.64924593968</c:v>
                      </c:pt>
                      <c:pt idx="3">
                        <c:v>288271.36065851047</c:v>
                      </c:pt>
                      <c:pt idx="4">
                        <c:v>283059.73281973985</c:v>
                      </c:pt>
                      <c:pt idx="5">
                        <c:v>323810.5013525699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3EBC-4169-862B-7F51BB3A3E9F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(Average)'!$Y$31</c15:sqref>
                        </c15:formulaRef>
                      </c:ext>
                    </c:extLst>
                    <c:strCache>
                      <c:ptCount val="1"/>
                      <c:pt idx="0">
                        <c:v>75th Percentile (Total Assets)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5000"/>
                      </a:schemeClr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(Average)'!$Y$32:$Y$39</c15:sqref>
                        </c15:formulaRef>
                      </c:ext>
                    </c:extLst>
                    <c:numCache>
                      <c:formatCode>#,##0</c:formatCode>
                      <c:ptCount val="8"/>
                      <c:pt idx="0">
                        <c:v>165578.5</c:v>
                      </c:pt>
                      <c:pt idx="1">
                        <c:v>173931</c:v>
                      </c:pt>
                      <c:pt idx="2">
                        <c:v>182942.5</c:v>
                      </c:pt>
                      <c:pt idx="3">
                        <c:v>183417</c:v>
                      </c:pt>
                      <c:pt idx="4">
                        <c:v>188644</c:v>
                      </c:pt>
                      <c:pt idx="5">
                        <c:v>197799.25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3EBC-4169-862B-7F51BB3A3E9F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(Average)'!$Z$31</c15:sqref>
                        </c15:formulaRef>
                      </c:ext>
                    </c:extLst>
                    <c:strCache>
                      <c:ptCount val="1"/>
                      <c:pt idx="0">
                        <c:v>Median (Total Assets)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5000"/>
                      </a:schemeClr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(Average)'!$Z$32:$Z$39</c15:sqref>
                        </c15:formulaRef>
                      </c:ext>
                    </c:extLst>
                    <c:numCache>
                      <c:formatCode>#,##0</c:formatCode>
                      <c:ptCount val="8"/>
                      <c:pt idx="0">
                        <c:v>32256</c:v>
                      </c:pt>
                      <c:pt idx="1">
                        <c:v>33539</c:v>
                      </c:pt>
                      <c:pt idx="2">
                        <c:v>36494.5</c:v>
                      </c:pt>
                      <c:pt idx="3">
                        <c:v>36140</c:v>
                      </c:pt>
                      <c:pt idx="4">
                        <c:v>36470</c:v>
                      </c:pt>
                      <c:pt idx="5">
                        <c:v>38425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3EBC-4169-862B-7F51BB3A3E9F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(Average)'!$AA$31</c15:sqref>
                        </c15:formulaRef>
                      </c:ext>
                    </c:extLst>
                    <c:strCache>
                      <c:ptCount val="1"/>
                      <c:pt idx="0">
                        <c:v>25th Percentile (Total Assets)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5000"/>
                      </a:schemeClr>
                    </a:solidFill>
                    <a:prstDash val="sysDot"/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(Average)'!$AA$32:$AA$39</c15:sqref>
                        </c15:formulaRef>
                      </c:ext>
                    </c:extLst>
                    <c:numCache>
                      <c:formatCode>#,##0</c:formatCode>
                      <c:ptCount val="8"/>
                      <c:pt idx="0">
                        <c:v>6937</c:v>
                      </c:pt>
                      <c:pt idx="1">
                        <c:v>7622</c:v>
                      </c:pt>
                      <c:pt idx="2">
                        <c:v>8683.25</c:v>
                      </c:pt>
                      <c:pt idx="3">
                        <c:v>8286</c:v>
                      </c:pt>
                      <c:pt idx="4">
                        <c:v>8204</c:v>
                      </c:pt>
                      <c:pt idx="5">
                        <c:v>8973.75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3EBC-4169-862B-7F51BB3A3E9F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(Average)'!$AB$31</c15:sqref>
                        </c15:formulaRef>
                      </c:ext>
                    </c:extLst>
                    <c:strCache>
                      <c:ptCount val="1"/>
                      <c:pt idx="0">
                        <c:v>Average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(Average)'!$AB$32:$AB$39</c15:sqref>
                        </c15:formulaRef>
                      </c:ext>
                    </c:extLst>
                    <c:numCache>
                      <c:formatCode>#,##0</c:formatCode>
                      <c:ptCount val="8"/>
                      <c:pt idx="0">
                        <c:v>168047.09191818407</c:v>
                      </c:pt>
                      <c:pt idx="1">
                        <c:v>173041.04563694078</c:v>
                      </c:pt>
                      <c:pt idx="2">
                        <c:v>177985.75713457077</c:v>
                      </c:pt>
                      <c:pt idx="3">
                        <c:v>202529.27309123718</c:v>
                      </c:pt>
                      <c:pt idx="4">
                        <c:v>201416.68517794291</c:v>
                      </c:pt>
                      <c:pt idx="5">
                        <c:v>212935.78809738503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3EBC-4169-862B-7F51BB3A3E9F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(Average)'!$AC$31</c15:sqref>
                        </c15:formulaRef>
                      </c:ext>
                    </c:extLst>
                    <c:strCache>
                      <c:ptCount val="1"/>
                      <c:pt idx="0">
                        <c:v>75th Percentile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(Average)'!$AC$32:$AC$39</c15:sqref>
                        </c15:formulaRef>
                      </c:ext>
                    </c:extLst>
                    <c:numCache>
                      <c:formatCode>#,##0</c:formatCode>
                      <c:ptCount val="8"/>
                      <c:pt idx="0">
                        <c:v>60631.75</c:v>
                      </c:pt>
                      <c:pt idx="1">
                        <c:v>63328</c:v>
                      </c:pt>
                      <c:pt idx="2">
                        <c:v>71368</c:v>
                      </c:pt>
                      <c:pt idx="3">
                        <c:v>74515</c:v>
                      </c:pt>
                      <c:pt idx="4">
                        <c:v>77610</c:v>
                      </c:pt>
                      <c:pt idx="5">
                        <c:v>78065.25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3EBC-4169-862B-7F51BB3A3E9F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(Average)'!$AD$31</c15:sqref>
                        </c15:formulaRef>
                      </c:ext>
                    </c:extLst>
                    <c:strCache>
                      <c:ptCount val="1"/>
                      <c:pt idx="0">
                        <c:v>Median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(Average)'!$AD$32:$AD$39</c15:sqref>
                        </c15:formulaRef>
                      </c:ext>
                    </c:extLst>
                    <c:numCache>
                      <c:formatCode>#,##0</c:formatCode>
                      <c:ptCount val="8"/>
                      <c:pt idx="0">
                        <c:v>801.5</c:v>
                      </c:pt>
                      <c:pt idx="1">
                        <c:v>894</c:v>
                      </c:pt>
                      <c:pt idx="2">
                        <c:v>2035.5</c:v>
                      </c:pt>
                      <c:pt idx="3">
                        <c:v>2794.5</c:v>
                      </c:pt>
                      <c:pt idx="4">
                        <c:v>2516</c:v>
                      </c:pt>
                      <c:pt idx="5">
                        <c:v>2121.5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3EBC-4169-862B-7F51BB3A3E9F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(Average)'!$AE$31</c15:sqref>
                        </c15:formulaRef>
                      </c:ext>
                    </c:extLst>
                    <c:strCache>
                      <c:ptCount val="1"/>
                      <c:pt idx="0">
                        <c:v>25th Percentile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(Average)'!$AE$32:$AE$39</c15:sqref>
                        </c15:formulaRef>
                      </c:ext>
                    </c:extLst>
                    <c:numCache>
                      <c:formatCode>#,##0</c:formatCode>
                      <c:ptCount val="8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3EBC-4169-862B-7F51BB3A3E9F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(Average)'!$AF$31</c15:sqref>
                        </c15:formulaRef>
                      </c:ext>
                    </c:extLst>
                    <c:strCache>
                      <c:ptCount val="1"/>
                      <c:pt idx="0">
                        <c:v>Average Total Income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(Average)'!$AF$32:$AF$39</c15:sqref>
                        </c15:formulaRef>
                      </c:ext>
                    </c:extLst>
                    <c:numCache>
                      <c:formatCode>#,##0</c:formatCode>
                      <c:ptCount val="8"/>
                      <c:pt idx="0">
                        <c:v>42046.661075081065</c:v>
                      </c:pt>
                      <c:pt idx="1">
                        <c:v>40981.6740132958</c:v>
                      </c:pt>
                      <c:pt idx="2">
                        <c:v>40904.615023201855</c:v>
                      </c:pt>
                      <c:pt idx="3">
                        <c:v>44026.120369848337</c:v>
                      </c:pt>
                      <c:pt idx="4">
                        <c:v>40639.074191927648</c:v>
                      </c:pt>
                      <c:pt idx="5">
                        <c:v>45448.486868800719</c:v>
                      </c:pt>
                      <c:pt idx="6">
                        <c:v>44250.541929509811</c:v>
                      </c:pt>
                      <c:pt idx="7">
                        <c:v>43039.800578761955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3EBC-4169-862B-7F51BB3A3E9F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(Average)'!$AG$31</c15:sqref>
                        </c15:formulaRef>
                      </c:ext>
                    </c:extLst>
                    <c:strCache>
                      <c:ptCount val="1"/>
                      <c:pt idx="0">
                        <c:v>75th Percentile (Total Income)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(Average)'!$AG$32:$AG$39</c15:sqref>
                        </c15:formulaRef>
                      </c:ext>
                    </c:extLst>
                    <c:numCache>
                      <c:formatCode>#,##0</c:formatCode>
                      <c:ptCount val="8"/>
                      <c:pt idx="0">
                        <c:v>46963.25</c:v>
                      </c:pt>
                      <c:pt idx="1">
                        <c:v>46878</c:v>
                      </c:pt>
                      <c:pt idx="2">
                        <c:v>47848.25</c:v>
                      </c:pt>
                      <c:pt idx="3">
                        <c:v>47910</c:v>
                      </c:pt>
                      <c:pt idx="4">
                        <c:v>48076</c:v>
                      </c:pt>
                      <c:pt idx="5">
                        <c:v>49849.25</c:v>
                      </c:pt>
                      <c:pt idx="6">
                        <c:v>51304.5</c:v>
                      </c:pt>
                      <c:pt idx="7">
                        <c:v>52002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3EBC-4169-862B-7F51BB3A3E9F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(Average)'!$AH$31</c15:sqref>
                        </c15:formulaRef>
                      </c:ext>
                    </c:extLst>
                    <c:strCache>
                      <c:ptCount val="1"/>
                      <c:pt idx="0">
                        <c:v>Median (Total Income)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(Average)'!$AH$32:$AH$39</c15:sqref>
                        </c15:formulaRef>
                      </c:ext>
                    </c:extLst>
                    <c:numCache>
                      <c:formatCode>#,##0</c:formatCode>
                      <c:ptCount val="8"/>
                      <c:pt idx="0">
                        <c:v>17000</c:v>
                      </c:pt>
                      <c:pt idx="1">
                        <c:v>17313</c:v>
                      </c:pt>
                      <c:pt idx="2">
                        <c:v>17843</c:v>
                      </c:pt>
                      <c:pt idx="3">
                        <c:v>17544</c:v>
                      </c:pt>
                      <c:pt idx="4">
                        <c:v>17481</c:v>
                      </c:pt>
                      <c:pt idx="5">
                        <c:v>18418.5</c:v>
                      </c:pt>
                      <c:pt idx="6">
                        <c:v>19543</c:v>
                      </c:pt>
                      <c:pt idx="7">
                        <c:v>19626.5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3EBC-4169-862B-7F51BB3A3E9F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(Average)'!$AI$31</c15:sqref>
                        </c15:formulaRef>
                      </c:ext>
                    </c:extLst>
                    <c:strCache>
                      <c:ptCount val="1"/>
                      <c:pt idx="0">
                        <c:v>25th Percentile (Total Income)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(Average)'!$AI$32:$AI$39</c15:sqref>
                        </c15:formulaRef>
                      </c:ext>
                    </c:extLst>
                    <c:numCache>
                      <c:formatCode>#,##0</c:formatCode>
                      <c:ptCount val="8"/>
                      <c:pt idx="0">
                        <c:v>4343</c:v>
                      </c:pt>
                      <c:pt idx="1">
                        <c:v>4564</c:v>
                      </c:pt>
                      <c:pt idx="2">
                        <c:v>4782</c:v>
                      </c:pt>
                      <c:pt idx="3">
                        <c:v>4561</c:v>
                      </c:pt>
                      <c:pt idx="4">
                        <c:v>4605</c:v>
                      </c:pt>
                      <c:pt idx="5">
                        <c:v>4898.75</c:v>
                      </c:pt>
                      <c:pt idx="6">
                        <c:v>5309</c:v>
                      </c:pt>
                      <c:pt idx="7">
                        <c:v>5269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3EBC-4169-862B-7F51BB3A3E9F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(Average)'!$AJ$31</c15:sqref>
                        </c15:formulaRef>
                      </c:ext>
                    </c:extLst>
                    <c:strCache>
                      <c:ptCount val="1"/>
                      <c:pt idx="0">
                        <c:v>Average of Total Expenditure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(Average)'!$AJ$32:$AJ$39</c15:sqref>
                        </c15:formulaRef>
                      </c:ext>
                    </c:extLst>
                    <c:numCache>
                      <c:formatCode>#,##0</c:formatCode>
                      <c:ptCount val="8"/>
                      <c:pt idx="0">
                        <c:v>26491.866238463459</c:v>
                      </c:pt>
                      <c:pt idx="1">
                        <c:v>26830.396897646282</c:v>
                      </c:pt>
                      <c:pt idx="2">
                        <c:v>27149.609222737818</c:v>
                      </c:pt>
                      <c:pt idx="3">
                        <c:v>27177.835034109488</c:v>
                      </c:pt>
                      <c:pt idx="4">
                        <c:v>27113.419192765032</c:v>
                      </c:pt>
                      <c:pt idx="5">
                        <c:v>27516.976386384129</c:v>
                      </c:pt>
                      <c:pt idx="6">
                        <c:v>28283.113200995427</c:v>
                      </c:pt>
                      <c:pt idx="7">
                        <c:v>28561.914443885253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3EBC-4169-862B-7F51BB3A3E9F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(Average)'!$AK$31</c15:sqref>
                        </c15:formulaRef>
                      </c:ext>
                    </c:extLst>
                    <c:strCache>
                      <c:ptCount val="1"/>
                      <c:pt idx="0">
                        <c:v>75th Percentile (Total Expenditure)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(Average)'!$AK$32:$AK$39</c15:sqref>
                        </c15:formulaRef>
                      </c:ext>
                    </c:extLst>
                    <c:numCache>
                      <c:formatCode>#,##0</c:formatCode>
                      <c:ptCount val="8"/>
                      <c:pt idx="0">
                        <c:v>40697.25</c:v>
                      </c:pt>
                      <c:pt idx="1">
                        <c:v>40472</c:v>
                      </c:pt>
                      <c:pt idx="2">
                        <c:v>41034</c:v>
                      </c:pt>
                      <c:pt idx="3">
                        <c:v>40839</c:v>
                      </c:pt>
                      <c:pt idx="4">
                        <c:v>40706</c:v>
                      </c:pt>
                      <c:pt idx="5">
                        <c:v>41481.25</c:v>
                      </c:pt>
                      <c:pt idx="6">
                        <c:v>42954</c:v>
                      </c:pt>
                      <c:pt idx="7">
                        <c:v>43658.25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3EBC-4169-862B-7F51BB3A3E9F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(Average)'!$AL$31</c15:sqref>
                        </c15:formulaRef>
                      </c:ext>
                    </c:extLst>
                    <c:strCache>
                      <c:ptCount val="1"/>
                      <c:pt idx="0">
                        <c:v>Median (Total Expenditure)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(Average)'!$AL$32:$AL$39</c15:sqref>
                        </c15:formulaRef>
                      </c:ext>
                    </c:extLst>
                    <c:numCache>
                      <c:formatCode>#,##0</c:formatCode>
                      <c:ptCount val="8"/>
                      <c:pt idx="0">
                        <c:v>13915.5</c:v>
                      </c:pt>
                      <c:pt idx="1">
                        <c:v>14290</c:v>
                      </c:pt>
                      <c:pt idx="2">
                        <c:v>14629</c:v>
                      </c:pt>
                      <c:pt idx="3">
                        <c:v>14618</c:v>
                      </c:pt>
                      <c:pt idx="4">
                        <c:v>14795</c:v>
                      </c:pt>
                      <c:pt idx="5">
                        <c:v>15224.5</c:v>
                      </c:pt>
                      <c:pt idx="6">
                        <c:v>15953</c:v>
                      </c:pt>
                      <c:pt idx="7">
                        <c:v>15905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3EBC-4169-862B-7F51BB3A3E9F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(Average)'!$AM$31</c15:sqref>
                        </c15:formulaRef>
                      </c:ext>
                    </c:extLst>
                    <c:strCache>
                      <c:ptCount val="1"/>
                      <c:pt idx="0">
                        <c:v>25th Percentile (Total Expenditure)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(Average)'!$AM$32:$AM$39</c15:sqref>
                        </c15:formulaRef>
                      </c:ext>
                    </c:extLst>
                    <c:numCache>
                      <c:formatCode>#,##0</c:formatCode>
                      <c:ptCount val="8"/>
                      <c:pt idx="0">
                        <c:v>3004.75</c:v>
                      </c:pt>
                      <c:pt idx="1">
                        <c:v>3180</c:v>
                      </c:pt>
                      <c:pt idx="2">
                        <c:v>3373.75</c:v>
                      </c:pt>
                      <c:pt idx="3">
                        <c:v>3270</c:v>
                      </c:pt>
                      <c:pt idx="4">
                        <c:v>3287</c:v>
                      </c:pt>
                      <c:pt idx="5">
                        <c:v>3494.75</c:v>
                      </c:pt>
                      <c:pt idx="6">
                        <c:v>3814</c:v>
                      </c:pt>
                      <c:pt idx="7">
                        <c:v>3889.5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3EBC-4169-862B-7F51BB3A3E9F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(Average)'!$AO$31</c15:sqref>
                        </c15:formulaRef>
                      </c:ext>
                    </c:extLst>
                    <c:strCache>
                      <c:ptCount val="1"/>
                      <c:pt idx="0">
                        <c:v>75th Percentile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5000"/>
                      </a:schemeClr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(Average)'!$AO$32:$AO$39</c15:sqref>
                        </c15:formulaRef>
                      </c:ext>
                    </c:extLst>
                    <c:numCache>
                      <c:formatCode>#,##0</c:formatCode>
                      <c:ptCount val="8"/>
                      <c:pt idx="0">
                        <c:v>6001.25</c:v>
                      </c:pt>
                      <c:pt idx="1">
                        <c:v>5841</c:v>
                      </c:pt>
                      <c:pt idx="2">
                        <c:v>6196.25</c:v>
                      </c:pt>
                      <c:pt idx="3">
                        <c:v>6224</c:v>
                      </c:pt>
                      <c:pt idx="4">
                        <c:v>6286</c:v>
                      </c:pt>
                      <c:pt idx="5">
                        <c:v>6742.75</c:v>
                      </c:pt>
                      <c:pt idx="6">
                        <c:v>7731</c:v>
                      </c:pt>
                      <c:pt idx="7">
                        <c:v>8108.5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3EBC-4169-862B-7F51BB3A3E9F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(Average)'!$AQ$31</c15:sqref>
                        </c15:formulaRef>
                      </c:ext>
                    </c:extLst>
                    <c:strCache>
                      <c:ptCount val="1"/>
                      <c:pt idx="0">
                        <c:v>25th Percentile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5000"/>
                      </a:schemeClr>
                    </a:solidFill>
                    <a:prstDash val="sysDot"/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(Average)'!$W$32:$W$39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(Average)'!$AQ$32:$AQ$39</c15:sqref>
                        </c15:formulaRef>
                      </c:ext>
                    </c:extLst>
                    <c:numCache>
                      <c:formatCode>#,##0</c:formatCode>
                      <c:ptCount val="8"/>
                      <c:pt idx="0">
                        <c:v>-1221.5</c:v>
                      </c:pt>
                      <c:pt idx="1">
                        <c:v>-1282</c:v>
                      </c:pt>
                      <c:pt idx="2">
                        <c:v>-1190</c:v>
                      </c:pt>
                      <c:pt idx="3">
                        <c:v>-1301</c:v>
                      </c:pt>
                      <c:pt idx="4">
                        <c:v>-1179</c:v>
                      </c:pt>
                      <c:pt idx="5">
                        <c:v>-1238</c:v>
                      </c:pt>
                      <c:pt idx="6">
                        <c:v>-943.5</c:v>
                      </c:pt>
                      <c:pt idx="7">
                        <c:v>-1137.25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3EBC-4169-862B-7F51BB3A3E9F}"/>
                  </c:ext>
                </c:extLst>
              </c15:ser>
            </c15:filteredLineSeries>
          </c:ext>
        </c:extLst>
      </c:lineChart>
      <c:catAx>
        <c:axId val="374821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3209984"/>
        <c:crosses val="autoZero"/>
        <c:auto val="1"/>
        <c:lblAlgn val="ctr"/>
        <c:lblOffset val="100"/>
        <c:noMultiLvlLbl val="0"/>
      </c:catAx>
      <c:valAx>
        <c:axId val="343209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4821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D511C3-4CE9-426B-9B4E-8A6DD555297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Z"/>
        </a:p>
      </dgm:t>
    </dgm:pt>
    <dgm:pt modelId="{5150E0EB-6F02-48C0-A411-6480DD93211C}">
      <dgm:prSet phldrT="[Text]" custT="1"/>
      <dgm:spPr/>
      <dgm:t>
        <a:bodyPr/>
        <a:lstStyle/>
        <a:p>
          <a:r>
            <a:rPr lang="en-NZ" sz="1800" dirty="0">
              <a:solidFill>
                <a:schemeClr val="bg1"/>
              </a:solidFill>
            </a:rPr>
            <a:t>Old GAAP</a:t>
          </a:r>
        </a:p>
      </dgm:t>
    </dgm:pt>
    <dgm:pt modelId="{C2849670-A21B-42D4-8DE7-58BF754345BA}" type="parTrans" cxnId="{4DFF0D8E-EA71-40A2-8669-1E83D4098DE4}">
      <dgm:prSet/>
      <dgm:spPr/>
      <dgm:t>
        <a:bodyPr/>
        <a:lstStyle/>
        <a:p>
          <a:endParaRPr lang="en-NZ"/>
        </a:p>
      </dgm:t>
    </dgm:pt>
    <dgm:pt modelId="{C62EB60A-4D29-4F92-9EA1-908FF6609D4C}" type="sibTrans" cxnId="{4DFF0D8E-EA71-40A2-8669-1E83D4098DE4}">
      <dgm:prSet/>
      <dgm:spPr/>
      <dgm:t>
        <a:bodyPr/>
        <a:lstStyle/>
        <a:p>
          <a:endParaRPr lang="en-NZ"/>
        </a:p>
      </dgm:t>
    </dgm:pt>
    <dgm:pt modelId="{90378F75-9985-4238-9F29-A55C273B3F7A}">
      <dgm:prSet phldrT="[Text]" custT="1"/>
      <dgm:spPr/>
      <dgm:t>
        <a:bodyPr/>
        <a:lstStyle/>
        <a:p>
          <a:r>
            <a:rPr lang="en-NZ" sz="1800" dirty="0">
              <a:solidFill>
                <a:schemeClr val="bg1"/>
              </a:solidFill>
            </a:rPr>
            <a:t>NZ IFRS</a:t>
          </a:r>
        </a:p>
      </dgm:t>
    </dgm:pt>
    <dgm:pt modelId="{CB99C943-F92D-4EAD-8CED-628FB38539B3}" type="parTrans" cxnId="{73E7330A-E6FD-4217-99B2-6C35BA844A98}">
      <dgm:prSet/>
      <dgm:spPr/>
      <dgm:t>
        <a:bodyPr/>
        <a:lstStyle/>
        <a:p>
          <a:endParaRPr lang="en-NZ"/>
        </a:p>
      </dgm:t>
    </dgm:pt>
    <dgm:pt modelId="{32018EF2-274F-4795-BE40-CE80CBE52750}" type="sibTrans" cxnId="{73E7330A-E6FD-4217-99B2-6C35BA844A98}">
      <dgm:prSet/>
      <dgm:spPr/>
      <dgm:t>
        <a:bodyPr/>
        <a:lstStyle/>
        <a:p>
          <a:endParaRPr lang="en-NZ"/>
        </a:p>
      </dgm:t>
    </dgm:pt>
    <dgm:pt modelId="{731E75B4-8AD1-49E0-A9F0-B0B52C38F0EE}">
      <dgm:prSet phldrT="[Text]" custT="1"/>
      <dgm:spPr>
        <a:solidFill>
          <a:srgbClr val="00A7B5"/>
        </a:solidFill>
      </dgm:spPr>
      <dgm:t>
        <a:bodyPr/>
        <a:lstStyle/>
        <a:p>
          <a:r>
            <a:rPr lang="en-NZ" sz="1800" dirty="0">
              <a:solidFill>
                <a:schemeClr val="bg1"/>
              </a:solidFill>
            </a:rPr>
            <a:t>Differential reporting</a:t>
          </a:r>
        </a:p>
      </dgm:t>
    </dgm:pt>
    <dgm:pt modelId="{8D4DCF7D-7ECE-4074-9350-91794CD9029E}" type="parTrans" cxnId="{801B0860-5960-4157-80D4-D2F6E7A2D745}">
      <dgm:prSet/>
      <dgm:spPr/>
      <dgm:t>
        <a:bodyPr/>
        <a:lstStyle/>
        <a:p>
          <a:endParaRPr lang="en-NZ"/>
        </a:p>
      </dgm:t>
    </dgm:pt>
    <dgm:pt modelId="{F2569216-F4CD-4F35-8ED4-44BB2947492A}" type="sibTrans" cxnId="{801B0860-5960-4157-80D4-D2F6E7A2D745}">
      <dgm:prSet/>
      <dgm:spPr/>
      <dgm:t>
        <a:bodyPr/>
        <a:lstStyle/>
        <a:p>
          <a:endParaRPr lang="en-NZ"/>
        </a:p>
      </dgm:t>
    </dgm:pt>
    <dgm:pt modelId="{18314F78-8888-4D4F-B5AE-08274EF993EB}">
      <dgm:prSet phldrT="[Text]" custT="1"/>
      <dgm:spPr>
        <a:solidFill>
          <a:srgbClr val="00A7B5"/>
        </a:solidFill>
      </dgm:spPr>
      <dgm:t>
        <a:bodyPr/>
        <a:lstStyle/>
        <a:p>
          <a:r>
            <a:rPr lang="en-NZ" sz="1800" dirty="0">
              <a:solidFill>
                <a:schemeClr val="bg1"/>
              </a:solidFill>
            </a:rPr>
            <a:t>Differential reporting</a:t>
          </a:r>
        </a:p>
      </dgm:t>
    </dgm:pt>
    <dgm:pt modelId="{EC4E7F34-6630-4B21-908C-2E2F7932BB6A}" type="parTrans" cxnId="{3C4E1299-9149-4AB3-B221-B53C4534BDA7}">
      <dgm:prSet/>
      <dgm:spPr/>
      <dgm:t>
        <a:bodyPr/>
        <a:lstStyle/>
        <a:p>
          <a:endParaRPr lang="en-NZ"/>
        </a:p>
      </dgm:t>
    </dgm:pt>
    <dgm:pt modelId="{62575E51-C01C-4FD6-87D4-7ABCA7703F68}" type="sibTrans" cxnId="{3C4E1299-9149-4AB3-B221-B53C4534BDA7}">
      <dgm:prSet/>
      <dgm:spPr/>
      <dgm:t>
        <a:bodyPr/>
        <a:lstStyle/>
        <a:p>
          <a:endParaRPr lang="en-NZ"/>
        </a:p>
      </dgm:t>
    </dgm:pt>
    <dgm:pt modelId="{087DB18B-7D60-45A6-A7E5-FA7075FAA7E3}" type="pres">
      <dgm:prSet presAssocID="{80D511C3-4CE9-426B-9B4E-8A6DD555297F}" presName="diagram" presStyleCnt="0">
        <dgm:presLayoutVars>
          <dgm:dir/>
          <dgm:resizeHandles val="exact"/>
        </dgm:presLayoutVars>
      </dgm:prSet>
      <dgm:spPr/>
    </dgm:pt>
    <dgm:pt modelId="{BD79A026-B245-49E5-9254-B0A4E60D3AF9}" type="pres">
      <dgm:prSet presAssocID="{5150E0EB-6F02-48C0-A411-6480DD93211C}" presName="node" presStyleLbl="node1" presStyleIdx="0" presStyleCnt="4">
        <dgm:presLayoutVars>
          <dgm:bulletEnabled val="1"/>
        </dgm:presLayoutVars>
      </dgm:prSet>
      <dgm:spPr/>
    </dgm:pt>
    <dgm:pt modelId="{ACB9FB1C-5176-4CC4-BE65-EF939AF66015}" type="pres">
      <dgm:prSet presAssocID="{C62EB60A-4D29-4F92-9EA1-908FF6609D4C}" presName="sibTrans" presStyleCnt="0"/>
      <dgm:spPr/>
    </dgm:pt>
    <dgm:pt modelId="{E5B04002-E2D6-499A-BBF0-E82E787352DF}" type="pres">
      <dgm:prSet presAssocID="{90378F75-9985-4238-9F29-A55C273B3F7A}" presName="node" presStyleLbl="node1" presStyleIdx="1" presStyleCnt="4">
        <dgm:presLayoutVars>
          <dgm:bulletEnabled val="1"/>
        </dgm:presLayoutVars>
      </dgm:prSet>
      <dgm:spPr/>
    </dgm:pt>
    <dgm:pt modelId="{365D1CA0-B2E2-44DF-8819-8B36AAB4720A}" type="pres">
      <dgm:prSet presAssocID="{32018EF2-274F-4795-BE40-CE80CBE52750}" presName="sibTrans" presStyleCnt="0"/>
      <dgm:spPr/>
    </dgm:pt>
    <dgm:pt modelId="{3BF103BE-42A1-4608-A03C-BD27F39B0CB4}" type="pres">
      <dgm:prSet presAssocID="{731E75B4-8AD1-49E0-A9F0-B0B52C38F0EE}" presName="node" presStyleLbl="node1" presStyleIdx="2" presStyleCnt="4">
        <dgm:presLayoutVars>
          <dgm:bulletEnabled val="1"/>
        </dgm:presLayoutVars>
      </dgm:prSet>
      <dgm:spPr/>
    </dgm:pt>
    <dgm:pt modelId="{45EF36DC-6A43-4376-AC7C-A75E352198D0}" type="pres">
      <dgm:prSet presAssocID="{F2569216-F4CD-4F35-8ED4-44BB2947492A}" presName="sibTrans" presStyleCnt="0"/>
      <dgm:spPr/>
    </dgm:pt>
    <dgm:pt modelId="{5E5B1BC3-7D77-434D-80C7-29DAC3231FED}" type="pres">
      <dgm:prSet presAssocID="{18314F78-8888-4D4F-B5AE-08274EF993EB}" presName="node" presStyleLbl="node1" presStyleIdx="3" presStyleCnt="4">
        <dgm:presLayoutVars>
          <dgm:bulletEnabled val="1"/>
        </dgm:presLayoutVars>
      </dgm:prSet>
      <dgm:spPr/>
    </dgm:pt>
  </dgm:ptLst>
  <dgm:cxnLst>
    <dgm:cxn modelId="{1D7D6604-61FE-46E2-B08E-EB0212630407}" type="presOf" srcId="{5150E0EB-6F02-48C0-A411-6480DD93211C}" destId="{BD79A026-B245-49E5-9254-B0A4E60D3AF9}" srcOrd="0" destOrd="0" presId="urn:microsoft.com/office/officeart/2005/8/layout/default"/>
    <dgm:cxn modelId="{73E7330A-E6FD-4217-99B2-6C35BA844A98}" srcId="{80D511C3-4CE9-426B-9B4E-8A6DD555297F}" destId="{90378F75-9985-4238-9F29-A55C273B3F7A}" srcOrd="1" destOrd="0" parTransId="{CB99C943-F92D-4EAD-8CED-628FB38539B3}" sibTransId="{32018EF2-274F-4795-BE40-CE80CBE52750}"/>
    <dgm:cxn modelId="{801B0860-5960-4157-80D4-D2F6E7A2D745}" srcId="{80D511C3-4CE9-426B-9B4E-8A6DD555297F}" destId="{731E75B4-8AD1-49E0-A9F0-B0B52C38F0EE}" srcOrd="2" destOrd="0" parTransId="{8D4DCF7D-7ECE-4074-9350-91794CD9029E}" sibTransId="{F2569216-F4CD-4F35-8ED4-44BB2947492A}"/>
    <dgm:cxn modelId="{0DA35C68-299B-428B-A408-75001E21660E}" type="presOf" srcId="{731E75B4-8AD1-49E0-A9F0-B0B52C38F0EE}" destId="{3BF103BE-42A1-4608-A03C-BD27F39B0CB4}" srcOrd="0" destOrd="0" presId="urn:microsoft.com/office/officeart/2005/8/layout/default"/>
    <dgm:cxn modelId="{C9F84569-6494-4765-B8D0-404A833119CA}" type="presOf" srcId="{18314F78-8888-4D4F-B5AE-08274EF993EB}" destId="{5E5B1BC3-7D77-434D-80C7-29DAC3231FED}" srcOrd="0" destOrd="0" presId="urn:microsoft.com/office/officeart/2005/8/layout/default"/>
    <dgm:cxn modelId="{3E0D9884-EE86-4E27-BADC-E6C3D19FD3F5}" type="presOf" srcId="{80D511C3-4CE9-426B-9B4E-8A6DD555297F}" destId="{087DB18B-7D60-45A6-A7E5-FA7075FAA7E3}" srcOrd="0" destOrd="0" presId="urn:microsoft.com/office/officeart/2005/8/layout/default"/>
    <dgm:cxn modelId="{4DFF0D8E-EA71-40A2-8669-1E83D4098DE4}" srcId="{80D511C3-4CE9-426B-9B4E-8A6DD555297F}" destId="{5150E0EB-6F02-48C0-A411-6480DD93211C}" srcOrd="0" destOrd="0" parTransId="{C2849670-A21B-42D4-8DE7-58BF754345BA}" sibTransId="{C62EB60A-4D29-4F92-9EA1-908FF6609D4C}"/>
    <dgm:cxn modelId="{3C4E1299-9149-4AB3-B221-B53C4534BDA7}" srcId="{80D511C3-4CE9-426B-9B4E-8A6DD555297F}" destId="{18314F78-8888-4D4F-B5AE-08274EF993EB}" srcOrd="3" destOrd="0" parTransId="{EC4E7F34-6630-4B21-908C-2E2F7932BB6A}" sibTransId="{62575E51-C01C-4FD6-87D4-7ABCA7703F68}"/>
    <dgm:cxn modelId="{6E8564AF-27D1-41E0-B9DB-07370B8B7346}" type="presOf" srcId="{90378F75-9985-4238-9F29-A55C273B3F7A}" destId="{E5B04002-E2D6-499A-BBF0-E82E787352DF}" srcOrd="0" destOrd="0" presId="urn:microsoft.com/office/officeart/2005/8/layout/default"/>
    <dgm:cxn modelId="{5B585539-0243-40C8-92BA-C0CBAFB78B76}" type="presParOf" srcId="{087DB18B-7D60-45A6-A7E5-FA7075FAA7E3}" destId="{BD79A026-B245-49E5-9254-B0A4E60D3AF9}" srcOrd="0" destOrd="0" presId="urn:microsoft.com/office/officeart/2005/8/layout/default"/>
    <dgm:cxn modelId="{B463BCCB-08D0-4359-90D7-1438E36C3A2F}" type="presParOf" srcId="{087DB18B-7D60-45A6-A7E5-FA7075FAA7E3}" destId="{ACB9FB1C-5176-4CC4-BE65-EF939AF66015}" srcOrd="1" destOrd="0" presId="urn:microsoft.com/office/officeart/2005/8/layout/default"/>
    <dgm:cxn modelId="{7E35D2D9-C809-4FDC-809B-4C3CF906A5EA}" type="presParOf" srcId="{087DB18B-7D60-45A6-A7E5-FA7075FAA7E3}" destId="{E5B04002-E2D6-499A-BBF0-E82E787352DF}" srcOrd="2" destOrd="0" presId="urn:microsoft.com/office/officeart/2005/8/layout/default"/>
    <dgm:cxn modelId="{9CAA9EDD-B84B-4E19-8B7E-1E0896613811}" type="presParOf" srcId="{087DB18B-7D60-45A6-A7E5-FA7075FAA7E3}" destId="{365D1CA0-B2E2-44DF-8819-8B36AAB4720A}" srcOrd="3" destOrd="0" presId="urn:microsoft.com/office/officeart/2005/8/layout/default"/>
    <dgm:cxn modelId="{BA341A70-7E52-4F3A-9459-7493BFF0F810}" type="presParOf" srcId="{087DB18B-7D60-45A6-A7E5-FA7075FAA7E3}" destId="{3BF103BE-42A1-4608-A03C-BD27F39B0CB4}" srcOrd="4" destOrd="0" presId="urn:microsoft.com/office/officeart/2005/8/layout/default"/>
    <dgm:cxn modelId="{4CE55289-2F9C-4880-919C-5A4EC90ED2D0}" type="presParOf" srcId="{087DB18B-7D60-45A6-A7E5-FA7075FAA7E3}" destId="{45EF36DC-6A43-4376-AC7C-A75E352198D0}" srcOrd="5" destOrd="0" presId="urn:microsoft.com/office/officeart/2005/8/layout/default"/>
    <dgm:cxn modelId="{241DC4CF-4A1D-4B03-B29D-0EEDE84DD6D3}" type="presParOf" srcId="{087DB18B-7D60-45A6-A7E5-FA7075FAA7E3}" destId="{5E5B1BC3-7D77-434D-80C7-29DAC3231FE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D511C3-4CE9-426B-9B4E-8A6DD555297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Z"/>
        </a:p>
      </dgm:t>
    </dgm:pt>
    <dgm:pt modelId="{5150E0EB-6F02-48C0-A411-6480DD93211C}">
      <dgm:prSet phldrT="[Text]" custT="1"/>
      <dgm:spPr>
        <a:solidFill>
          <a:srgbClr val="DCD5E5"/>
        </a:solidFill>
      </dgm:spPr>
      <dgm:t>
        <a:bodyPr/>
        <a:lstStyle/>
        <a:p>
          <a:r>
            <a:rPr lang="en-NZ" sz="1800" dirty="0">
              <a:solidFill>
                <a:schemeClr val="bg1"/>
              </a:solidFill>
            </a:rPr>
            <a:t>Old GAAP</a:t>
          </a:r>
        </a:p>
      </dgm:t>
    </dgm:pt>
    <dgm:pt modelId="{C2849670-A21B-42D4-8DE7-58BF754345BA}" type="parTrans" cxnId="{4DFF0D8E-EA71-40A2-8669-1E83D4098DE4}">
      <dgm:prSet/>
      <dgm:spPr/>
      <dgm:t>
        <a:bodyPr/>
        <a:lstStyle/>
        <a:p>
          <a:endParaRPr lang="en-NZ"/>
        </a:p>
      </dgm:t>
    </dgm:pt>
    <dgm:pt modelId="{C62EB60A-4D29-4F92-9EA1-908FF6609D4C}" type="sibTrans" cxnId="{4DFF0D8E-EA71-40A2-8669-1E83D4098DE4}">
      <dgm:prSet/>
      <dgm:spPr/>
      <dgm:t>
        <a:bodyPr/>
        <a:lstStyle/>
        <a:p>
          <a:endParaRPr lang="en-NZ"/>
        </a:p>
      </dgm:t>
    </dgm:pt>
    <dgm:pt modelId="{90378F75-9985-4238-9F29-A55C273B3F7A}">
      <dgm:prSet phldrT="[Text]" custT="1"/>
      <dgm:spPr/>
      <dgm:t>
        <a:bodyPr/>
        <a:lstStyle/>
        <a:p>
          <a:r>
            <a:rPr lang="en-NZ" sz="1800" dirty="0">
              <a:solidFill>
                <a:schemeClr val="bg1"/>
              </a:solidFill>
            </a:rPr>
            <a:t>NZ IFRS</a:t>
          </a:r>
        </a:p>
      </dgm:t>
    </dgm:pt>
    <dgm:pt modelId="{CB99C943-F92D-4EAD-8CED-628FB38539B3}" type="parTrans" cxnId="{73E7330A-E6FD-4217-99B2-6C35BA844A98}">
      <dgm:prSet/>
      <dgm:spPr/>
      <dgm:t>
        <a:bodyPr/>
        <a:lstStyle/>
        <a:p>
          <a:endParaRPr lang="en-NZ"/>
        </a:p>
      </dgm:t>
    </dgm:pt>
    <dgm:pt modelId="{32018EF2-274F-4795-BE40-CE80CBE52750}" type="sibTrans" cxnId="{73E7330A-E6FD-4217-99B2-6C35BA844A98}">
      <dgm:prSet/>
      <dgm:spPr/>
      <dgm:t>
        <a:bodyPr/>
        <a:lstStyle/>
        <a:p>
          <a:endParaRPr lang="en-NZ"/>
        </a:p>
      </dgm:t>
    </dgm:pt>
    <dgm:pt modelId="{731E75B4-8AD1-49E0-A9F0-B0B52C38F0EE}">
      <dgm:prSet phldrT="[Text]" custT="1"/>
      <dgm:spPr>
        <a:solidFill>
          <a:srgbClr val="CCEDF0"/>
        </a:solidFill>
      </dgm:spPr>
      <dgm:t>
        <a:bodyPr/>
        <a:lstStyle/>
        <a:p>
          <a:r>
            <a:rPr lang="en-NZ" sz="1800" dirty="0">
              <a:solidFill>
                <a:schemeClr val="bg1"/>
              </a:solidFill>
            </a:rPr>
            <a:t>Differential reporting</a:t>
          </a:r>
        </a:p>
      </dgm:t>
    </dgm:pt>
    <dgm:pt modelId="{8D4DCF7D-7ECE-4074-9350-91794CD9029E}" type="parTrans" cxnId="{801B0860-5960-4157-80D4-D2F6E7A2D745}">
      <dgm:prSet/>
      <dgm:spPr/>
      <dgm:t>
        <a:bodyPr/>
        <a:lstStyle/>
        <a:p>
          <a:endParaRPr lang="en-NZ"/>
        </a:p>
      </dgm:t>
    </dgm:pt>
    <dgm:pt modelId="{F2569216-F4CD-4F35-8ED4-44BB2947492A}" type="sibTrans" cxnId="{801B0860-5960-4157-80D4-D2F6E7A2D745}">
      <dgm:prSet/>
      <dgm:spPr/>
      <dgm:t>
        <a:bodyPr/>
        <a:lstStyle/>
        <a:p>
          <a:endParaRPr lang="en-NZ"/>
        </a:p>
      </dgm:t>
    </dgm:pt>
    <dgm:pt modelId="{18314F78-8888-4D4F-B5AE-08274EF993EB}">
      <dgm:prSet phldrT="[Text]" custT="1"/>
      <dgm:spPr>
        <a:solidFill>
          <a:srgbClr val="CCEDF0"/>
        </a:solidFill>
      </dgm:spPr>
      <dgm:t>
        <a:bodyPr/>
        <a:lstStyle/>
        <a:p>
          <a:r>
            <a:rPr lang="en-NZ" sz="1800" dirty="0">
              <a:solidFill>
                <a:schemeClr val="bg1"/>
              </a:solidFill>
            </a:rPr>
            <a:t>Differential reporting</a:t>
          </a:r>
        </a:p>
      </dgm:t>
    </dgm:pt>
    <dgm:pt modelId="{62575E51-C01C-4FD6-87D4-7ABCA7703F68}" type="sibTrans" cxnId="{3C4E1299-9149-4AB3-B221-B53C4534BDA7}">
      <dgm:prSet/>
      <dgm:spPr/>
      <dgm:t>
        <a:bodyPr/>
        <a:lstStyle/>
        <a:p>
          <a:endParaRPr lang="en-NZ"/>
        </a:p>
      </dgm:t>
    </dgm:pt>
    <dgm:pt modelId="{EC4E7F34-6630-4B21-908C-2E2F7932BB6A}" type="parTrans" cxnId="{3C4E1299-9149-4AB3-B221-B53C4534BDA7}">
      <dgm:prSet/>
      <dgm:spPr/>
      <dgm:t>
        <a:bodyPr/>
        <a:lstStyle/>
        <a:p>
          <a:endParaRPr lang="en-NZ"/>
        </a:p>
      </dgm:t>
    </dgm:pt>
    <dgm:pt modelId="{087DB18B-7D60-45A6-A7E5-FA7075FAA7E3}" type="pres">
      <dgm:prSet presAssocID="{80D511C3-4CE9-426B-9B4E-8A6DD555297F}" presName="diagram" presStyleCnt="0">
        <dgm:presLayoutVars>
          <dgm:dir/>
          <dgm:resizeHandles val="exact"/>
        </dgm:presLayoutVars>
      </dgm:prSet>
      <dgm:spPr/>
    </dgm:pt>
    <dgm:pt modelId="{BD79A026-B245-49E5-9254-B0A4E60D3AF9}" type="pres">
      <dgm:prSet presAssocID="{5150E0EB-6F02-48C0-A411-6480DD93211C}" presName="node" presStyleLbl="node1" presStyleIdx="0" presStyleCnt="4">
        <dgm:presLayoutVars>
          <dgm:bulletEnabled val="1"/>
        </dgm:presLayoutVars>
      </dgm:prSet>
      <dgm:spPr/>
    </dgm:pt>
    <dgm:pt modelId="{ACB9FB1C-5176-4CC4-BE65-EF939AF66015}" type="pres">
      <dgm:prSet presAssocID="{C62EB60A-4D29-4F92-9EA1-908FF6609D4C}" presName="sibTrans" presStyleCnt="0"/>
      <dgm:spPr/>
    </dgm:pt>
    <dgm:pt modelId="{E5B04002-E2D6-499A-BBF0-E82E787352DF}" type="pres">
      <dgm:prSet presAssocID="{90378F75-9985-4238-9F29-A55C273B3F7A}" presName="node" presStyleLbl="node1" presStyleIdx="1" presStyleCnt="4">
        <dgm:presLayoutVars>
          <dgm:bulletEnabled val="1"/>
        </dgm:presLayoutVars>
      </dgm:prSet>
      <dgm:spPr/>
    </dgm:pt>
    <dgm:pt modelId="{365D1CA0-B2E2-44DF-8819-8B36AAB4720A}" type="pres">
      <dgm:prSet presAssocID="{32018EF2-274F-4795-BE40-CE80CBE52750}" presName="sibTrans" presStyleCnt="0"/>
      <dgm:spPr/>
    </dgm:pt>
    <dgm:pt modelId="{3BF103BE-42A1-4608-A03C-BD27F39B0CB4}" type="pres">
      <dgm:prSet presAssocID="{731E75B4-8AD1-49E0-A9F0-B0B52C38F0EE}" presName="node" presStyleLbl="node1" presStyleIdx="2" presStyleCnt="4">
        <dgm:presLayoutVars>
          <dgm:bulletEnabled val="1"/>
        </dgm:presLayoutVars>
      </dgm:prSet>
      <dgm:spPr/>
    </dgm:pt>
    <dgm:pt modelId="{45EF36DC-6A43-4376-AC7C-A75E352198D0}" type="pres">
      <dgm:prSet presAssocID="{F2569216-F4CD-4F35-8ED4-44BB2947492A}" presName="sibTrans" presStyleCnt="0"/>
      <dgm:spPr/>
    </dgm:pt>
    <dgm:pt modelId="{5E5B1BC3-7D77-434D-80C7-29DAC3231FED}" type="pres">
      <dgm:prSet presAssocID="{18314F78-8888-4D4F-B5AE-08274EF993EB}" presName="node" presStyleLbl="node1" presStyleIdx="3" presStyleCnt="4">
        <dgm:presLayoutVars>
          <dgm:bulletEnabled val="1"/>
        </dgm:presLayoutVars>
      </dgm:prSet>
      <dgm:spPr/>
    </dgm:pt>
  </dgm:ptLst>
  <dgm:cxnLst>
    <dgm:cxn modelId="{1D7D6604-61FE-46E2-B08E-EB0212630407}" type="presOf" srcId="{5150E0EB-6F02-48C0-A411-6480DD93211C}" destId="{BD79A026-B245-49E5-9254-B0A4E60D3AF9}" srcOrd="0" destOrd="0" presId="urn:microsoft.com/office/officeart/2005/8/layout/default"/>
    <dgm:cxn modelId="{73E7330A-E6FD-4217-99B2-6C35BA844A98}" srcId="{80D511C3-4CE9-426B-9B4E-8A6DD555297F}" destId="{90378F75-9985-4238-9F29-A55C273B3F7A}" srcOrd="1" destOrd="0" parTransId="{CB99C943-F92D-4EAD-8CED-628FB38539B3}" sibTransId="{32018EF2-274F-4795-BE40-CE80CBE52750}"/>
    <dgm:cxn modelId="{801B0860-5960-4157-80D4-D2F6E7A2D745}" srcId="{80D511C3-4CE9-426B-9B4E-8A6DD555297F}" destId="{731E75B4-8AD1-49E0-A9F0-B0B52C38F0EE}" srcOrd="2" destOrd="0" parTransId="{8D4DCF7D-7ECE-4074-9350-91794CD9029E}" sibTransId="{F2569216-F4CD-4F35-8ED4-44BB2947492A}"/>
    <dgm:cxn modelId="{0DA35C68-299B-428B-A408-75001E21660E}" type="presOf" srcId="{731E75B4-8AD1-49E0-A9F0-B0B52C38F0EE}" destId="{3BF103BE-42A1-4608-A03C-BD27F39B0CB4}" srcOrd="0" destOrd="0" presId="urn:microsoft.com/office/officeart/2005/8/layout/default"/>
    <dgm:cxn modelId="{C9F84569-6494-4765-B8D0-404A833119CA}" type="presOf" srcId="{18314F78-8888-4D4F-B5AE-08274EF993EB}" destId="{5E5B1BC3-7D77-434D-80C7-29DAC3231FED}" srcOrd="0" destOrd="0" presId="urn:microsoft.com/office/officeart/2005/8/layout/default"/>
    <dgm:cxn modelId="{3E0D9884-EE86-4E27-BADC-E6C3D19FD3F5}" type="presOf" srcId="{80D511C3-4CE9-426B-9B4E-8A6DD555297F}" destId="{087DB18B-7D60-45A6-A7E5-FA7075FAA7E3}" srcOrd="0" destOrd="0" presId="urn:microsoft.com/office/officeart/2005/8/layout/default"/>
    <dgm:cxn modelId="{4DFF0D8E-EA71-40A2-8669-1E83D4098DE4}" srcId="{80D511C3-4CE9-426B-9B4E-8A6DD555297F}" destId="{5150E0EB-6F02-48C0-A411-6480DD93211C}" srcOrd="0" destOrd="0" parTransId="{C2849670-A21B-42D4-8DE7-58BF754345BA}" sibTransId="{C62EB60A-4D29-4F92-9EA1-908FF6609D4C}"/>
    <dgm:cxn modelId="{3C4E1299-9149-4AB3-B221-B53C4534BDA7}" srcId="{80D511C3-4CE9-426B-9B4E-8A6DD555297F}" destId="{18314F78-8888-4D4F-B5AE-08274EF993EB}" srcOrd="3" destOrd="0" parTransId="{EC4E7F34-6630-4B21-908C-2E2F7932BB6A}" sibTransId="{62575E51-C01C-4FD6-87D4-7ABCA7703F68}"/>
    <dgm:cxn modelId="{6E8564AF-27D1-41E0-B9DB-07370B8B7346}" type="presOf" srcId="{90378F75-9985-4238-9F29-A55C273B3F7A}" destId="{E5B04002-E2D6-499A-BBF0-E82E787352DF}" srcOrd="0" destOrd="0" presId="urn:microsoft.com/office/officeart/2005/8/layout/default"/>
    <dgm:cxn modelId="{5B585539-0243-40C8-92BA-C0CBAFB78B76}" type="presParOf" srcId="{087DB18B-7D60-45A6-A7E5-FA7075FAA7E3}" destId="{BD79A026-B245-49E5-9254-B0A4E60D3AF9}" srcOrd="0" destOrd="0" presId="urn:microsoft.com/office/officeart/2005/8/layout/default"/>
    <dgm:cxn modelId="{B463BCCB-08D0-4359-90D7-1438E36C3A2F}" type="presParOf" srcId="{087DB18B-7D60-45A6-A7E5-FA7075FAA7E3}" destId="{ACB9FB1C-5176-4CC4-BE65-EF939AF66015}" srcOrd="1" destOrd="0" presId="urn:microsoft.com/office/officeart/2005/8/layout/default"/>
    <dgm:cxn modelId="{7E35D2D9-C809-4FDC-809B-4C3CF906A5EA}" type="presParOf" srcId="{087DB18B-7D60-45A6-A7E5-FA7075FAA7E3}" destId="{E5B04002-E2D6-499A-BBF0-E82E787352DF}" srcOrd="2" destOrd="0" presId="urn:microsoft.com/office/officeart/2005/8/layout/default"/>
    <dgm:cxn modelId="{9CAA9EDD-B84B-4E19-8B7E-1E0896613811}" type="presParOf" srcId="{087DB18B-7D60-45A6-A7E5-FA7075FAA7E3}" destId="{365D1CA0-B2E2-44DF-8819-8B36AAB4720A}" srcOrd="3" destOrd="0" presId="urn:microsoft.com/office/officeart/2005/8/layout/default"/>
    <dgm:cxn modelId="{BA341A70-7E52-4F3A-9459-7493BFF0F810}" type="presParOf" srcId="{087DB18B-7D60-45A6-A7E5-FA7075FAA7E3}" destId="{3BF103BE-42A1-4608-A03C-BD27F39B0CB4}" srcOrd="4" destOrd="0" presId="urn:microsoft.com/office/officeart/2005/8/layout/default"/>
    <dgm:cxn modelId="{4CE55289-2F9C-4880-919C-5A4EC90ED2D0}" type="presParOf" srcId="{087DB18B-7D60-45A6-A7E5-FA7075FAA7E3}" destId="{45EF36DC-6A43-4376-AC7C-A75E352198D0}" srcOrd="5" destOrd="0" presId="urn:microsoft.com/office/officeart/2005/8/layout/default"/>
    <dgm:cxn modelId="{241DC4CF-4A1D-4B03-B29D-0EEDE84DD6D3}" type="presParOf" srcId="{087DB18B-7D60-45A6-A7E5-FA7075FAA7E3}" destId="{5E5B1BC3-7D77-434D-80C7-29DAC3231FE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79A026-B245-49E5-9254-B0A4E60D3AF9}">
      <dsp:nvSpPr>
        <dsp:cNvPr id="0" name=""/>
        <dsp:cNvSpPr/>
      </dsp:nvSpPr>
      <dsp:spPr>
        <a:xfrm>
          <a:off x="499" y="31106"/>
          <a:ext cx="1947341" cy="11684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kern="1200" dirty="0">
              <a:solidFill>
                <a:schemeClr val="bg1"/>
              </a:solidFill>
            </a:rPr>
            <a:t>Old GAAP</a:t>
          </a:r>
        </a:p>
      </dsp:txBody>
      <dsp:txXfrm>
        <a:off x="499" y="31106"/>
        <a:ext cx="1947341" cy="1168404"/>
      </dsp:txXfrm>
    </dsp:sp>
    <dsp:sp modelId="{E5B04002-E2D6-499A-BBF0-E82E787352DF}">
      <dsp:nvSpPr>
        <dsp:cNvPr id="0" name=""/>
        <dsp:cNvSpPr/>
      </dsp:nvSpPr>
      <dsp:spPr>
        <a:xfrm>
          <a:off x="2142575" y="31106"/>
          <a:ext cx="1947341" cy="11684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kern="1200" dirty="0">
              <a:solidFill>
                <a:schemeClr val="bg1"/>
              </a:solidFill>
            </a:rPr>
            <a:t>NZ IFRS</a:t>
          </a:r>
        </a:p>
      </dsp:txBody>
      <dsp:txXfrm>
        <a:off x="2142575" y="31106"/>
        <a:ext cx="1947341" cy="1168404"/>
      </dsp:txXfrm>
    </dsp:sp>
    <dsp:sp modelId="{3BF103BE-42A1-4608-A03C-BD27F39B0CB4}">
      <dsp:nvSpPr>
        <dsp:cNvPr id="0" name=""/>
        <dsp:cNvSpPr/>
      </dsp:nvSpPr>
      <dsp:spPr>
        <a:xfrm>
          <a:off x="499" y="1394245"/>
          <a:ext cx="1947341" cy="1168404"/>
        </a:xfrm>
        <a:prstGeom prst="rect">
          <a:avLst/>
        </a:prstGeom>
        <a:solidFill>
          <a:srgbClr val="00A7B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kern="1200" dirty="0">
              <a:solidFill>
                <a:schemeClr val="bg1"/>
              </a:solidFill>
            </a:rPr>
            <a:t>Differential reporting</a:t>
          </a:r>
        </a:p>
      </dsp:txBody>
      <dsp:txXfrm>
        <a:off x="499" y="1394245"/>
        <a:ext cx="1947341" cy="1168404"/>
      </dsp:txXfrm>
    </dsp:sp>
    <dsp:sp modelId="{5E5B1BC3-7D77-434D-80C7-29DAC3231FED}">
      <dsp:nvSpPr>
        <dsp:cNvPr id="0" name=""/>
        <dsp:cNvSpPr/>
      </dsp:nvSpPr>
      <dsp:spPr>
        <a:xfrm>
          <a:off x="2142575" y="1394245"/>
          <a:ext cx="1947341" cy="1168404"/>
        </a:xfrm>
        <a:prstGeom prst="rect">
          <a:avLst/>
        </a:prstGeom>
        <a:solidFill>
          <a:srgbClr val="00A7B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kern="1200" dirty="0">
              <a:solidFill>
                <a:schemeClr val="bg1"/>
              </a:solidFill>
            </a:rPr>
            <a:t>Differential reporting</a:t>
          </a:r>
        </a:p>
      </dsp:txBody>
      <dsp:txXfrm>
        <a:off x="2142575" y="1394245"/>
        <a:ext cx="1947341" cy="11684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79A026-B245-49E5-9254-B0A4E60D3AF9}">
      <dsp:nvSpPr>
        <dsp:cNvPr id="0" name=""/>
        <dsp:cNvSpPr/>
      </dsp:nvSpPr>
      <dsp:spPr>
        <a:xfrm>
          <a:off x="499" y="31106"/>
          <a:ext cx="1947341" cy="1168404"/>
        </a:xfrm>
        <a:prstGeom prst="rect">
          <a:avLst/>
        </a:prstGeom>
        <a:solidFill>
          <a:srgbClr val="DCD5E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kern="1200" dirty="0">
              <a:solidFill>
                <a:schemeClr val="bg1"/>
              </a:solidFill>
            </a:rPr>
            <a:t>Old GAAP</a:t>
          </a:r>
        </a:p>
      </dsp:txBody>
      <dsp:txXfrm>
        <a:off x="499" y="31106"/>
        <a:ext cx="1947341" cy="1168404"/>
      </dsp:txXfrm>
    </dsp:sp>
    <dsp:sp modelId="{E5B04002-E2D6-499A-BBF0-E82E787352DF}">
      <dsp:nvSpPr>
        <dsp:cNvPr id="0" name=""/>
        <dsp:cNvSpPr/>
      </dsp:nvSpPr>
      <dsp:spPr>
        <a:xfrm>
          <a:off x="2142575" y="31106"/>
          <a:ext cx="1947341" cy="11684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kern="1200" dirty="0">
              <a:solidFill>
                <a:schemeClr val="bg1"/>
              </a:solidFill>
            </a:rPr>
            <a:t>NZ IFRS</a:t>
          </a:r>
        </a:p>
      </dsp:txBody>
      <dsp:txXfrm>
        <a:off x="2142575" y="31106"/>
        <a:ext cx="1947341" cy="1168404"/>
      </dsp:txXfrm>
    </dsp:sp>
    <dsp:sp modelId="{3BF103BE-42A1-4608-A03C-BD27F39B0CB4}">
      <dsp:nvSpPr>
        <dsp:cNvPr id="0" name=""/>
        <dsp:cNvSpPr/>
      </dsp:nvSpPr>
      <dsp:spPr>
        <a:xfrm>
          <a:off x="499" y="1394245"/>
          <a:ext cx="1947341" cy="1168404"/>
        </a:xfrm>
        <a:prstGeom prst="rect">
          <a:avLst/>
        </a:prstGeom>
        <a:solidFill>
          <a:srgbClr val="CCED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kern="1200" dirty="0">
              <a:solidFill>
                <a:schemeClr val="bg1"/>
              </a:solidFill>
            </a:rPr>
            <a:t>Differential reporting</a:t>
          </a:r>
        </a:p>
      </dsp:txBody>
      <dsp:txXfrm>
        <a:off x="499" y="1394245"/>
        <a:ext cx="1947341" cy="1168404"/>
      </dsp:txXfrm>
    </dsp:sp>
    <dsp:sp modelId="{5E5B1BC3-7D77-434D-80C7-29DAC3231FED}">
      <dsp:nvSpPr>
        <dsp:cNvPr id="0" name=""/>
        <dsp:cNvSpPr/>
      </dsp:nvSpPr>
      <dsp:spPr>
        <a:xfrm>
          <a:off x="2142575" y="1394245"/>
          <a:ext cx="1947341" cy="1168404"/>
        </a:xfrm>
        <a:prstGeom prst="rect">
          <a:avLst/>
        </a:prstGeom>
        <a:solidFill>
          <a:srgbClr val="CCED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kern="1200" dirty="0">
              <a:solidFill>
                <a:schemeClr val="bg1"/>
              </a:solidFill>
            </a:rPr>
            <a:t>Differential reporting</a:t>
          </a:r>
        </a:p>
      </dsp:txBody>
      <dsp:txXfrm>
        <a:off x="2142575" y="1394245"/>
        <a:ext cx="1947341" cy="11684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BFD0ED4-3F2C-A44D-BF2A-70F28B4760E9}" type="datetimeFigureOut">
              <a:rPr lang="en-US" smtClean="0"/>
              <a:pPr/>
              <a:t>4/16/2019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7841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D0E53BD-8CD6-F647-884B-5A78FF9E62EE}" type="datetimeFigureOut">
              <a:rPr lang="en-US" smtClean="0"/>
              <a:pPr/>
              <a:t>4/16/2019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77B8929E-C352-7849-9DF7-6A0F55DB2C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3182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0699" y="3307079"/>
            <a:ext cx="4029864" cy="367445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2000" b="1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718560"/>
            <a:ext cx="4032250" cy="399414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1800" baseline="0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position or firm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79950" y="1023938"/>
            <a:ext cx="4464050" cy="4119561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>
              <a:buNone/>
              <a:defRPr sz="13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74619" y="1359602"/>
            <a:ext cx="4025944" cy="114071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000" b="1">
                <a:solidFill>
                  <a:srgbClr val="4F2D7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here to add </a:t>
            </a:r>
            <a:br>
              <a:rPr lang="en-US" dirty="0"/>
            </a:br>
            <a:r>
              <a:rPr lang="en-US" dirty="0"/>
              <a:t>title on this slide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6937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GTLogoNoTag" hidden="1">
            <a:extLst>
              <a:ext uri="{FF2B5EF4-FFF2-40B4-BE49-F238E27FC236}">
                <a16:creationId xmlns:a16="http://schemas.microsoft.com/office/drawing/2014/main" id="{079B74A2-711F-4356-B454-56CFD65621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366" y="426050"/>
            <a:ext cx="1961941" cy="638130"/>
          </a:xfrm>
          <a:prstGeom prst="rect">
            <a:avLst/>
          </a:prstGeom>
        </p:spPr>
      </p:pic>
      <p:pic>
        <p:nvPicPr>
          <p:cNvPr id="14" name="GTLogo">
            <a:extLst>
              <a:ext uri="{FF2B5EF4-FFF2-40B4-BE49-F238E27FC236}">
                <a16:creationId xmlns:a16="http://schemas.microsoft.com/office/drawing/2014/main" id="{C9501F28-F5D0-4167-B0DF-A8436929EA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366" y="426050"/>
            <a:ext cx="1961941" cy="6381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45681E2-1278-4F58-89D6-6AF51E9E542C}"/>
              </a:ext>
            </a:extLst>
          </p:cNvPr>
          <p:cNvSpPr/>
          <p:nvPr userDrawn="1"/>
        </p:nvSpPr>
        <p:spPr>
          <a:xfrm>
            <a:off x="9220200" y="0"/>
            <a:ext cx="1466850" cy="175429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spcAft>
                <a:spcPts val="600"/>
              </a:spcAft>
            </a:pPr>
            <a:r>
              <a:rPr lang="en-GB" sz="800" b="1" dirty="0"/>
              <a:t>ILLUSTRATION </a:t>
            </a:r>
            <a:br>
              <a:rPr lang="en-GB" sz="800" b="1" dirty="0"/>
            </a:br>
            <a:r>
              <a:rPr lang="en-GB" sz="800" b="1" dirty="0"/>
              <a:t>COVER OPTION </a:t>
            </a:r>
          </a:p>
          <a:p>
            <a:pPr algn="l">
              <a:spcAft>
                <a:spcPts val="600"/>
              </a:spcAft>
            </a:pPr>
            <a:r>
              <a:rPr lang="en-GB" sz="800" dirty="0"/>
              <a:t>To insert an illustration click on the image frame and then insert your illustration using the </a:t>
            </a:r>
            <a:r>
              <a:rPr lang="en-GB" sz="800" dirty="0" err="1"/>
              <a:t>BrandCentral</a:t>
            </a:r>
            <a:r>
              <a:rPr lang="en-GB" sz="800" dirty="0"/>
              <a:t> button on your toolbar. To scale, crop and move the illustration, right click and choose the crop tool. You can now scale and move the illustration to the desired position.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90E2FE-F19C-4204-A6CD-4EDC3AC78C02}"/>
              </a:ext>
            </a:extLst>
          </p:cNvPr>
          <p:cNvSpPr/>
          <p:nvPr userDrawn="1"/>
        </p:nvSpPr>
        <p:spPr>
          <a:xfrm>
            <a:off x="387831" y="4905628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600" dirty="0"/>
              <a:t>© 2019 Grant Thornton New Zealand Ltd.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52605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69369" y="1466848"/>
            <a:ext cx="3988331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4679950" y="1466848"/>
            <a:ext cx="3996000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6760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8312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468312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3" hasCustomPrompt="1"/>
          </p:nvPr>
        </p:nvSpPr>
        <p:spPr>
          <a:xfrm>
            <a:off x="2577758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2577758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idx="25" hasCustomPrompt="1"/>
          </p:nvPr>
        </p:nvSpPr>
        <p:spPr>
          <a:xfrm>
            <a:off x="4687204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3" name="Text Placeholder 19"/>
          <p:cNvSpPr>
            <a:spLocks noGrp="1"/>
          </p:cNvSpPr>
          <p:nvPr>
            <p:ph type="body" sz="quarter" idx="26"/>
          </p:nvPr>
        </p:nvSpPr>
        <p:spPr>
          <a:xfrm>
            <a:off x="4687204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idx="27" hasCustomPrompt="1"/>
          </p:nvPr>
        </p:nvSpPr>
        <p:spPr>
          <a:xfrm>
            <a:off x="6796651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5" name="Text Placeholder 19"/>
          <p:cNvSpPr>
            <a:spLocks noGrp="1"/>
          </p:cNvSpPr>
          <p:nvPr>
            <p:ph type="body" sz="quarter" idx="28"/>
          </p:nvPr>
        </p:nvSpPr>
        <p:spPr>
          <a:xfrm>
            <a:off x="6796651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815009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695826"/>
          </a:xfrm>
          <a:prstGeom prst="rect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9144000" cy="4695825"/>
          </a:xfrm>
          <a:noFill/>
        </p:spPr>
        <p:txBody>
          <a:bodyPr lIns="0" tIns="0" rIns="0" bIns="0" anchor="ctr" anchorCtr="1"/>
          <a:lstStyle>
            <a:lvl1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431800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9"/>
          <p:cNvSpPr>
            <a:spLocks noEditPoints="1"/>
          </p:cNvSpPr>
          <p:nvPr userDrawn="1"/>
        </p:nvSpPr>
        <p:spPr bwMode="auto">
          <a:xfrm>
            <a:off x="431800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086235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 Grey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4695825"/>
          </a:xfrm>
          <a:prstGeom prst="rect">
            <a:avLst/>
          </a:prstGeom>
          <a:solidFill>
            <a:srgbClr val="DED8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"/>
          <p:cNvSpPr>
            <a:spLocks noGrp="1"/>
          </p:cNvSpPr>
          <p:nvPr userDrawn="1">
            <p:ph type="body" sz="quarter" idx="18"/>
          </p:nvPr>
        </p:nvSpPr>
        <p:spPr>
          <a:xfrm>
            <a:off x="0" y="1"/>
            <a:ext cx="9144000" cy="4695824"/>
          </a:xfrm>
        </p:spPr>
        <p:txBody>
          <a:bodyPr anchor="ctr" anchorCtr="1"/>
          <a:lstStyle>
            <a:lvl1pPr marL="0" indent="0" algn="ctr">
              <a:buNone/>
              <a:defRPr/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Font typeface="Arial" panose="020B0604020202020204" pitchFamily="34" charset="0"/>
              <a:buNone/>
              <a:defRPr/>
            </a:lvl4pPr>
            <a:lvl5pPr marL="0" indent="0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431800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9"/>
          <p:cNvSpPr>
            <a:spLocks noEditPoints="1"/>
          </p:cNvSpPr>
          <p:nvPr userDrawn="1"/>
        </p:nvSpPr>
        <p:spPr bwMode="auto">
          <a:xfrm>
            <a:off x="431800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423261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1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47227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3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551289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5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472676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4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986809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6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949984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2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625429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urv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4463820" y="1203325"/>
            <a:ext cx="4680181" cy="3940175"/>
          </a:xfrm>
          <a:custGeom>
            <a:avLst/>
            <a:gdLst>
              <a:gd name="connsiteX0" fmla="*/ 0 w 5751512"/>
              <a:gd name="connsiteY0" fmla="*/ 0 h 3946525"/>
              <a:gd name="connsiteX1" fmla="*/ 5751512 w 5751512"/>
              <a:gd name="connsiteY1" fmla="*/ 0 h 3946525"/>
              <a:gd name="connsiteX2" fmla="*/ 5751512 w 5751512"/>
              <a:gd name="connsiteY2" fmla="*/ 3946525 h 3946525"/>
              <a:gd name="connsiteX3" fmla="*/ 0 w 5751512"/>
              <a:gd name="connsiteY3" fmla="*/ 3946525 h 3946525"/>
              <a:gd name="connsiteX4" fmla="*/ 0 w 5751512"/>
              <a:gd name="connsiteY4" fmla="*/ 0 h 3946525"/>
              <a:gd name="connsiteX0" fmla="*/ 3038929 w 5751512"/>
              <a:gd name="connsiteY0" fmla="*/ 145143 h 3946525"/>
              <a:gd name="connsiteX1" fmla="*/ 5751512 w 5751512"/>
              <a:gd name="connsiteY1" fmla="*/ 0 h 3946525"/>
              <a:gd name="connsiteX2" fmla="*/ 5751512 w 5751512"/>
              <a:gd name="connsiteY2" fmla="*/ 3946525 h 3946525"/>
              <a:gd name="connsiteX3" fmla="*/ 0 w 5751512"/>
              <a:gd name="connsiteY3" fmla="*/ 3946525 h 3946525"/>
              <a:gd name="connsiteX4" fmla="*/ 3038929 w 5751512"/>
              <a:gd name="connsiteY4" fmla="*/ 145143 h 3946525"/>
              <a:gd name="connsiteX0" fmla="*/ 3038929 w 5751512"/>
              <a:gd name="connsiteY0" fmla="*/ 145143 h 3946525"/>
              <a:gd name="connsiteX1" fmla="*/ 5751512 w 5751512"/>
              <a:gd name="connsiteY1" fmla="*/ 0 h 3946525"/>
              <a:gd name="connsiteX2" fmla="*/ 5751512 w 5751512"/>
              <a:gd name="connsiteY2" fmla="*/ 3946525 h 3946525"/>
              <a:gd name="connsiteX3" fmla="*/ 0 w 5751512"/>
              <a:gd name="connsiteY3" fmla="*/ 3946525 h 3946525"/>
              <a:gd name="connsiteX4" fmla="*/ 3038929 w 5751512"/>
              <a:gd name="connsiteY4" fmla="*/ 145143 h 3946525"/>
              <a:gd name="connsiteX0" fmla="*/ 3185476 w 5898059"/>
              <a:gd name="connsiteY0" fmla="*/ 145143 h 3946525"/>
              <a:gd name="connsiteX1" fmla="*/ 5898059 w 5898059"/>
              <a:gd name="connsiteY1" fmla="*/ 0 h 3946525"/>
              <a:gd name="connsiteX2" fmla="*/ 5898059 w 5898059"/>
              <a:gd name="connsiteY2" fmla="*/ 3946525 h 3946525"/>
              <a:gd name="connsiteX3" fmla="*/ 146547 w 5898059"/>
              <a:gd name="connsiteY3" fmla="*/ 3946525 h 3946525"/>
              <a:gd name="connsiteX4" fmla="*/ 3185476 w 5898059"/>
              <a:gd name="connsiteY4" fmla="*/ 145143 h 3946525"/>
              <a:gd name="connsiteX0" fmla="*/ 4670912 w 5779285"/>
              <a:gd name="connsiteY0" fmla="*/ 53092 h 3946525"/>
              <a:gd name="connsiteX1" fmla="*/ 5779285 w 5779285"/>
              <a:gd name="connsiteY1" fmla="*/ 0 h 3946525"/>
              <a:gd name="connsiteX2" fmla="*/ 5779285 w 5779285"/>
              <a:gd name="connsiteY2" fmla="*/ 3946525 h 3946525"/>
              <a:gd name="connsiteX3" fmla="*/ 27773 w 5779285"/>
              <a:gd name="connsiteY3" fmla="*/ 3946525 h 3946525"/>
              <a:gd name="connsiteX4" fmla="*/ 4670912 w 5779285"/>
              <a:gd name="connsiteY4" fmla="*/ 53092 h 3946525"/>
              <a:gd name="connsiteX0" fmla="*/ 4661785 w 5770158"/>
              <a:gd name="connsiteY0" fmla="*/ 53092 h 3946525"/>
              <a:gd name="connsiteX1" fmla="*/ 5770158 w 5770158"/>
              <a:gd name="connsiteY1" fmla="*/ 0 h 3946525"/>
              <a:gd name="connsiteX2" fmla="*/ 5770158 w 5770158"/>
              <a:gd name="connsiteY2" fmla="*/ 3946525 h 3946525"/>
              <a:gd name="connsiteX3" fmla="*/ 18646 w 5770158"/>
              <a:gd name="connsiteY3" fmla="*/ 3946525 h 3946525"/>
              <a:gd name="connsiteX4" fmla="*/ 4661785 w 5770158"/>
              <a:gd name="connsiteY4" fmla="*/ 53092 h 3946525"/>
              <a:gd name="connsiteX0" fmla="*/ 4357352 w 5465725"/>
              <a:gd name="connsiteY0" fmla="*/ 53092 h 3946525"/>
              <a:gd name="connsiteX1" fmla="*/ 5465725 w 5465725"/>
              <a:gd name="connsiteY1" fmla="*/ 0 h 3946525"/>
              <a:gd name="connsiteX2" fmla="*/ 5465725 w 5465725"/>
              <a:gd name="connsiteY2" fmla="*/ 3946525 h 3946525"/>
              <a:gd name="connsiteX3" fmla="*/ 21686 w 5465725"/>
              <a:gd name="connsiteY3" fmla="*/ 3936297 h 3946525"/>
              <a:gd name="connsiteX4" fmla="*/ 4357352 w 5465725"/>
              <a:gd name="connsiteY4" fmla="*/ 53092 h 3946525"/>
              <a:gd name="connsiteX0" fmla="*/ 4337247 w 5445620"/>
              <a:gd name="connsiteY0" fmla="*/ 53092 h 3946525"/>
              <a:gd name="connsiteX1" fmla="*/ 5445620 w 5445620"/>
              <a:gd name="connsiteY1" fmla="*/ 0 h 3946525"/>
              <a:gd name="connsiteX2" fmla="*/ 5445620 w 5445620"/>
              <a:gd name="connsiteY2" fmla="*/ 3946525 h 3946525"/>
              <a:gd name="connsiteX3" fmla="*/ 1581 w 5445620"/>
              <a:gd name="connsiteY3" fmla="*/ 3936297 h 3946525"/>
              <a:gd name="connsiteX4" fmla="*/ 4337247 w 5445620"/>
              <a:gd name="connsiteY4" fmla="*/ 53092 h 3946525"/>
              <a:gd name="connsiteX0" fmla="*/ 5432791 w 5444953"/>
              <a:gd name="connsiteY0" fmla="*/ 12179 h 3946525"/>
              <a:gd name="connsiteX1" fmla="*/ 5444953 w 5444953"/>
              <a:gd name="connsiteY1" fmla="*/ 0 h 3946525"/>
              <a:gd name="connsiteX2" fmla="*/ 5444953 w 5444953"/>
              <a:gd name="connsiteY2" fmla="*/ 3946525 h 3946525"/>
              <a:gd name="connsiteX3" fmla="*/ 914 w 5444953"/>
              <a:gd name="connsiteY3" fmla="*/ 3936297 h 3946525"/>
              <a:gd name="connsiteX4" fmla="*/ 5432791 w 5444953"/>
              <a:gd name="connsiteY4" fmla="*/ 12179 h 3946525"/>
              <a:gd name="connsiteX0" fmla="*/ 5433450 w 5445612"/>
              <a:gd name="connsiteY0" fmla="*/ 12179 h 3946525"/>
              <a:gd name="connsiteX1" fmla="*/ 5445612 w 5445612"/>
              <a:gd name="connsiteY1" fmla="*/ 0 h 3946525"/>
              <a:gd name="connsiteX2" fmla="*/ 5445612 w 5445612"/>
              <a:gd name="connsiteY2" fmla="*/ 3946525 h 3946525"/>
              <a:gd name="connsiteX3" fmla="*/ 1573 w 5445612"/>
              <a:gd name="connsiteY3" fmla="*/ 3936297 h 3946525"/>
              <a:gd name="connsiteX4" fmla="*/ 5433450 w 5445612"/>
              <a:gd name="connsiteY4" fmla="*/ 12179 h 3946525"/>
              <a:gd name="connsiteX0" fmla="*/ 5380034 w 5392196"/>
              <a:gd name="connsiteY0" fmla="*/ 12179 h 3946525"/>
              <a:gd name="connsiteX1" fmla="*/ 5392196 w 5392196"/>
              <a:gd name="connsiteY1" fmla="*/ 0 h 3946525"/>
              <a:gd name="connsiteX2" fmla="*/ 5392196 w 5392196"/>
              <a:gd name="connsiteY2" fmla="*/ 3946525 h 3946525"/>
              <a:gd name="connsiteX3" fmla="*/ 1631 w 5392196"/>
              <a:gd name="connsiteY3" fmla="*/ 3721509 h 3946525"/>
              <a:gd name="connsiteX4" fmla="*/ 5380034 w 5392196"/>
              <a:gd name="connsiteY4" fmla="*/ 12179 h 3946525"/>
              <a:gd name="connsiteX0" fmla="*/ 5420095 w 5432257"/>
              <a:gd name="connsiteY0" fmla="*/ 12179 h 3946525"/>
              <a:gd name="connsiteX1" fmla="*/ 5432257 w 5432257"/>
              <a:gd name="connsiteY1" fmla="*/ 0 h 3946525"/>
              <a:gd name="connsiteX2" fmla="*/ 5432257 w 5432257"/>
              <a:gd name="connsiteY2" fmla="*/ 3946525 h 3946525"/>
              <a:gd name="connsiteX3" fmla="*/ 1587 w 5432257"/>
              <a:gd name="connsiteY3" fmla="*/ 3946525 h 3946525"/>
              <a:gd name="connsiteX4" fmla="*/ 5420095 w 5432257"/>
              <a:gd name="connsiteY4" fmla="*/ 12179 h 3946525"/>
              <a:gd name="connsiteX0" fmla="*/ 5420095 w 5432257"/>
              <a:gd name="connsiteY0" fmla="*/ 12179 h 3946525"/>
              <a:gd name="connsiteX1" fmla="*/ 5432257 w 5432257"/>
              <a:gd name="connsiteY1" fmla="*/ 0 h 3946525"/>
              <a:gd name="connsiteX2" fmla="*/ 5432257 w 5432257"/>
              <a:gd name="connsiteY2" fmla="*/ 3946525 h 3946525"/>
              <a:gd name="connsiteX3" fmla="*/ 1587 w 5432257"/>
              <a:gd name="connsiteY3" fmla="*/ 3946525 h 3946525"/>
              <a:gd name="connsiteX4" fmla="*/ 5420095 w 5432257"/>
              <a:gd name="connsiteY4" fmla="*/ 12179 h 3946525"/>
              <a:gd name="connsiteX0" fmla="*/ 5420024 w 5432186"/>
              <a:gd name="connsiteY0" fmla="*/ 12179 h 3946525"/>
              <a:gd name="connsiteX1" fmla="*/ 5432186 w 5432186"/>
              <a:gd name="connsiteY1" fmla="*/ 0 h 3946525"/>
              <a:gd name="connsiteX2" fmla="*/ 5432186 w 5432186"/>
              <a:gd name="connsiteY2" fmla="*/ 3946525 h 3946525"/>
              <a:gd name="connsiteX3" fmla="*/ 1516 w 5432186"/>
              <a:gd name="connsiteY3" fmla="*/ 3946525 h 3946525"/>
              <a:gd name="connsiteX4" fmla="*/ 5420024 w 5432186"/>
              <a:gd name="connsiteY4" fmla="*/ 12179 h 3946525"/>
              <a:gd name="connsiteX0" fmla="*/ 5464554 w 5476716"/>
              <a:gd name="connsiteY0" fmla="*/ 12179 h 3946525"/>
              <a:gd name="connsiteX1" fmla="*/ 5476716 w 5476716"/>
              <a:gd name="connsiteY1" fmla="*/ 0 h 3946525"/>
              <a:gd name="connsiteX2" fmla="*/ 5476716 w 5476716"/>
              <a:gd name="connsiteY2" fmla="*/ 3946525 h 3946525"/>
              <a:gd name="connsiteX3" fmla="*/ 1474 w 5476716"/>
              <a:gd name="connsiteY3" fmla="*/ 3946525 h 3946525"/>
              <a:gd name="connsiteX4" fmla="*/ 5464554 w 5476716"/>
              <a:gd name="connsiteY4" fmla="*/ 12179 h 3946525"/>
              <a:gd name="connsiteX0" fmla="*/ 5463080 w 5475242"/>
              <a:gd name="connsiteY0" fmla="*/ 12179 h 3946525"/>
              <a:gd name="connsiteX1" fmla="*/ 5475242 w 5475242"/>
              <a:gd name="connsiteY1" fmla="*/ 0 h 3946525"/>
              <a:gd name="connsiteX2" fmla="*/ 5475242 w 5475242"/>
              <a:gd name="connsiteY2" fmla="*/ 3946525 h 3946525"/>
              <a:gd name="connsiteX3" fmla="*/ 0 w 5475242"/>
              <a:gd name="connsiteY3" fmla="*/ 3946525 h 3946525"/>
              <a:gd name="connsiteX4" fmla="*/ 5463080 w 5475242"/>
              <a:gd name="connsiteY4" fmla="*/ 12179 h 394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242" h="3946525">
                <a:moveTo>
                  <a:pt x="5463080" y="12179"/>
                </a:moveTo>
                <a:lnTo>
                  <a:pt x="5475242" y="0"/>
                </a:lnTo>
                <a:lnTo>
                  <a:pt x="5475242" y="3946525"/>
                </a:lnTo>
                <a:lnTo>
                  <a:pt x="0" y="3946525"/>
                </a:lnTo>
                <a:cubicBezTo>
                  <a:pt x="282730" y="2678807"/>
                  <a:pt x="1479627" y="206377"/>
                  <a:pt x="5463080" y="12179"/>
                </a:cubicBezTo>
                <a:close/>
              </a:path>
            </a:pathLst>
          </a:custGeom>
          <a:noFill/>
        </p:spPr>
        <p:txBody>
          <a:bodyPr vert="horz" lIns="0" tIns="0" rIns="0" bIns="0" anchor="ctr" anchorCtr="1"/>
          <a:lstStyle>
            <a:lvl1pPr marL="0" indent="0" algn="r">
              <a:buNone/>
              <a:defRPr sz="1300">
                <a:solidFill>
                  <a:srgbClr val="00A7B5"/>
                </a:solidFill>
              </a:defRPr>
            </a:lvl1pPr>
          </a:lstStyle>
          <a:p>
            <a:r>
              <a:rPr lang="en-US" dirty="0"/>
              <a:t>Click icon to insert photo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6937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0699" y="3307079"/>
            <a:ext cx="4029864" cy="367445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2000" b="1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718560"/>
            <a:ext cx="4032250" cy="399414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1800" baseline="0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position or firm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74619" y="1359602"/>
            <a:ext cx="4025944" cy="114071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000" b="1">
                <a:solidFill>
                  <a:srgbClr val="4F2D7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here to add </a:t>
            </a:r>
            <a:br>
              <a:rPr lang="en-US" dirty="0"/>
            </a:br>
            <a:r>
              <a:rPr lang="en-US" dirty="0"/>
              <a:t>title on this slide</a:t>
            </a:r>
          </a:p>
        </p:txBody>
      </p:sp>
      <p:pic>
        <p:nvPicPr>
          <p:cNvPr id="13" name="GTLogoNoTag" hidden="1">
            <a:extLst>
              <a:ext uri="{FF2B5EF4-FFF2-40B4-BE49-F238E27FC236}">
                <a16:creationId xmlns:a16="http://schemas.microsoft.com/office/drawing/2014/main" id="{0DEFB368-B217-4A16-9BFE-6CA85D72D8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366" y="426050"/>
            <a:ext cx="1961941" cy="638130"/>
          </a:xfrm>
          <a:prstGeom prst="rect">
            <a:avLst/>
          </a:prstGeom>
        </p:spPr>
      </p:pic>
      <p:pic>
        <p:nvPicPr>
          <p:cNvPr id="15" name="GTLogo">
            <a:extLst>
              <a:ext uri="{FF2B5EF4-FFF2-40B4-BE49-F238E27FC236}">
                <a16:creationId xmlns:a16="http://schemas.microsoft.com/office/drawing/2014/main" id="{547AA1F9-2774-4D2A-A381-14A9D777C2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366" y="426050"/>
            <a:ext cx="1961941" cy="6381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4FF79F-7CEA-4ED5-811E-3F2D167F5D4D}"/>
              </a:ext>
            </a:extLst>
          </p:cNvPr>
          <p:cNvSpPr/>
          <p:nvPr userDrawn="1"/>
        </p:nvSpPr>
        <p:spPr>
          <a:xfrm>
            <a:off x="9220200" y="0"/>
            <a:ext cx="1466850" cy="185166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800" b="1" dirty="0"/>
              <a:t>PHOTO </a:t>
            </a:r>
            <a:br>
              <a:rPr lang="en-GB" sz="800" b="1" dirty="0"/>
            </a:br>
            <a:r>
              <a:rPr lang="en-GB" sz="800" b="1" dirty="0"/>
              <a:t>COVER OPTION </a:t>
            </a:r>
          </a:p>
          <a:p>
            <a:pPr lvl="0">
              <a:spcAft>
                <a:spcPts val="600"/>
              </a:spcAft>
            </a:pPr>
            <a:r>
              <a:rPr lang="en-GB" sz="800" b="0" dirty="0"/>
              <a:t>To insert a photo click on the image frame and then insert your photo using the </a:t>
            </a:r>
            <a:r>
              <a:rPr lang="en-GB" sz="800" b="0" dirty="0" err="1"/>
              <a:t>BrandCentral</a:t>
            </a:r>
            <a:r>
              <a:rPr lang="en-GB" sz="800" b="0" dirty="0"/>
              <a:t> button on your toolbar.</a:t>
            </a:r>
          </a:p>
          <a:p>
            <a:pPr lvl="0">
              <a:spcAft>
                <a:spcPts val="600"/>
              </a:spcAft>
            </a:pPr>
            <a:r>
              <a:rPr lang="en-GB" sz="800" b="0" dirty="0"/>
              <a:t>To scale, crop and move the photo, right click and choose the crop tool. You can now scale and move the photo to the desired position.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9654BE-684A-45F3-9F38-2CAE91832C9F}"/>
              </a:ext>
            </a:extLst>
          </p:cNvPr>
          <p:cNvSpPr/>
          <p:nvPr userDrawn="1"/>
        </p:nvSpPr>
        <p:spPr>
          <a:xfrm>
            <a:off x="387831" y="4905628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600" dirty="0"/>
              <a:t>© 2019 Grant Thornton New Zealand Ltd.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08722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9370" y="1466849"/>
            <a:ext cx="8206318" cy="3228976"/>
          </a:xfrm>
          <a:solidFill>
            <a:schemeClr val="accent1"/>
          </a:solidFill>
        </p:spPr>
        <p:txBody>
          <a:bodyPr lIns="72000" tIns="72000" rIns="72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873672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o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8"/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0"/>
            <a:ext cx="9143999" cy="5143500"/>
          </a:xfrm>
          <a:prstGeom prst="rect">
            <a:avLst/>
          </a:prstGeom>
          <a:noFill/>
        </p:spPr>
        <p:txBody>
          <a:bodyPr vert="horz" lIns="0" tIns="0" rIns="0" bIns="0" anchor="ctr" anchorCtr="1"/>
          <a:lstStyle>
            <a:lvl1pPr marL="0" indent="0">
              <a:buNone/>
              <a:defRPr sz="13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icon to insert footage</a:t>
            </a:r>
          </a:p>
        </p:txBody>
      </p:sp>
    </p:spTree>
    <p:extLst>
      <p:ext uri="{BB962C8B-B14F-4D97-AF65-F5344CB8AC3E}">
        <p14:creationId xmlns:p14="http://schemas.microsoft.com/office/powerpoint/2010/main" val="1326082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BA166-10AD-4C81-BD8E-EB978B572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F6E070-D19C-486E-B595-EAA5A1FCA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B53A2-41AF-4C36-B5FF-BE8E6306A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CA9C9-1A45-45C0-9AFA-987BEA7ECDD0}" type="datetimeFigureOut">
              <a:rPr lang="en-NZ" smtClean="0"/>
              <a:t>16/04/2019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D9972-AE39-4ABA-9DF8-892FFD229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15180-98A6-4619-8562-CACBF290F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78D89-C96D-472D-AF27-36ED6389F7A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1613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lour Curv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46937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1"/>
          <p:cNvSpPr/>
          <p:nvPr userDrawn="1"/>
        </p:nvSpPr>
        <p:spPr>
          <a:xfrm>
            <a:off x="4457701" y="1203325"/>
            <a:ext cx="4686300" cy="3962400"/>
          </a:xfrm>
          <a:custGeom>
            <a:avLst/>
            <a:gdLst>
              <a:gd name="connsiteX0" fmla="*/ 0 w 5143500"/>
              <a:gd name="connsiteY0" fmla="*/ 0 h 5143500"/>
              <a:gd name="connsiteX1" fmla="*/ 5143500 w 5143500"/>
              <a:gd name="connsiteY1" fmla="*/ 0 h 5143500"/>
              <a:gd name="connsiteX2" fmla="*/ 5143500 w 5143500"/>
              <a:gd name="connsiteY2" fmla="*/ 5143500 h 5143500"/>
              <a:gd name="connsiteX3" fmla="*/ 0 w 5143500"/>
              <a:gd name="connsiteY3" fmla="*/ 5143500 h 5143500"/>
              <a:gd name="connsiteX4" fmla="*/ 0 w 5143500"/>
              <a:gd name="connsiteY4" fmla="*/ 0 h 5143500"/>
              <a:gd name="connsiteX0" fmla="*/ 1397000 w 5143500"/>
              <a:gd name="connsiteY0" fmla="*/ 2006600 h 5143500"/>
              <a:gd name="connsiteX1" fmla="*/ 5143500 w 5143500"/>
              <a:gd name="connsiteY1" fmla="*/ 0 h 5143500"/>
              <a:gd name="connsiteX2" fmla="*/ 5143500 w 5143500"/>
              <a:gd name="connsiteY2" fmla="*/ 5143500 h 5143500"/>
              <a:gd name="connsiteX3" fmla="*/ 0 w 5143500"/>
              <a:gd name="connsiteY3" fmla="*/ 5143500 h 5143500"/>
              <a:gd name="connsiteX4" fmla="*/ 1397000 w 5143500"/>
              <a:gd name="connsiteY4" fmla="*/ 2006600 h 5143500"/>
              <a:gd name="connsiteX0" fmla="*/ 1397000 w 5143500"/>
              <a:gd name="connsiteY0" fmla="*/ 2006600 h 5143500"/>
              <a:gd name="connsiteX1" fmla="*/ 5143500 w 5143500"/>
              <a:gd name="connsiteY1" fmla="*/ 0 h 5143500"/>
              <a:gd name="connsiteX2" fmla="*/ 5143500 w 5143500"/>
              <a:gd name="connsiteY2" fmla="*/ 5143500 h 5143500"/>
              <a:gd name="connsiteX3" fmla="*/ 0 w 5143500"/>
              <a:gd name="connsiteY3" fmla="*/ 5143500 h 5143500"/>
              <a:gd name="connsiteX4" fmla="*/ 1397000 w 5143500"/>
              <a:gd name="connsiteY4" fmla="*/ 2006600 h 5143500"/>
              <a:gd name="connsiteX0" fmla="*/ 1397000 w 5143500"/>
              <a:gd name="connsiteY0" fmla="*/ 2006600 h 5143500"/>
              <a:gd name="connsiteX1" fmla="*/ 5143500 w 5143500"/>
              <a:gd name="connsiteY1" fmla="*/ 0 h 5143500"/>
              <a:gd name="connsiteX2" fmla="*/ 5143500 w 5143500"/>
              <a:gd name="connsiteY2" fmla="*/ 5143500 h 5143500"/>
              <a:gd name="connsiteX3" fmla="*/ 0 w 5143500"/>
              <a:gd name="connsiteY3" fmla="*/ 5143500 h 5143500"/>
              <a:gd name="connsiteX4" fmla="*/ 1397000 w 5143500"/>
              <a:gd name="connsiteY4" fmla="*/ 2006600 h 5143500"/>
              <a:gd name="connsiteX0" fmla="*/ 1397000 w 5143500"/>
              <a:gd name="connsiteY0" fmla="*/ 2006600 h 5143500"/>
              <a:gd name="connsiteX1" fmla="*/ 5143500 w 5143500"/>
              <a:gd name="connsiteY1" fmla="*/ 0 h 5143500"/>
              <a:gd name="connsiteX2" fmla="*/ 5143500 w 5143500"/>
              <a:gd name="connsiteY2" fmla="*/ 5143500 h 5143500"/>
              <a:gd name="connsiteX3" fmla="*/ 0 w 5143500"/>
              <a:gd name="connsiteY3" fmla="*/ 5143500 h 5143500"/>
              <a:gd name="connsiteX4" fmla="*/ 1397000 w 5143500"/>
              <a:gd name="connsiteY4" fmla="*/ 2006600 h 5143500"/>
              <a:gd name="connsiteX0" fmla="*/ 1397000 w 5143500"/>
              <a:gd name="connsiteY0" fmla="*/ 2006600 h 5143500"/>
              <a:gd name="connsiteX1" fmla="*/ 5143500 w 5143500"/>
              <a:gd name="connsiteY1" fmla="*/ 0 h 5143500"/>
              <a:gd name="connsiteX2" fmla="*/ 5143500 w 5143500"/>
              <a:gd name="connsiteY2" fmla="*/ 5143500 h 5143500"/>
              <a:gd name="connsiteX3" fmla="*/ 0 w 5143500"/>
              <a:gd name="connsiteY3" fmla="*/ 5143500 h 5143500"/>
              <a:gd name="connsiteX4" fmla="*/ 1397000 w 5143500"/>
              <a:gd name="connsiteY4" fmla="*/ 2006600 h 5143500"/>
              <a:gd name="connsiteX0" fmla="*/ 1398254 w 5144754"/>
              <a:gd name="connsiteY0" fmla="*/ 2006600 h 5143500"/>
              <a:gd name="connsiteX1" fmla="*/ 5144754 w 5144754"/>
              <a:gd name="connsiteY1" fmla="*/ 0 h 5143500"/>
              <a:gd name="connsiteX2" fmla="*/ 5144754 w 5144754"/>
              <a:gd name="connsiteY2" fmla="*/ 5143500 h 5143500"/>
              <a:gd name="connsiteX3" fmla="*/ 1254 w 5144754"/>
              <a:gd name="connsiteY3" fmla="*/ 5143500 h 5143500"/>
              <a:gd name="connsiteX4" fmla="*/ 1398254 w 5144754"/>
              <a:gd name="connsiteY4" fmla="*/ 2006600 h 5143500"/>
              <a:gd name="connsiteX0" fmla="*/ 1419236 w 5165736"/>
              <a:gd name="connsiteY0" fmla="*/ 2006600 h 5143500"/>
              <a:gd name="connsiteX1" fmla="*/ 5165736 w 5165736"/>
              <a:gd name="connsiteY1" fmla="*/ 0 h 5143500"/>
              <a:gd name="connsiteX2" fmla="*/ 5165736 w 5165736"/>
              <a:gd name="connsiteY2" fmla="*/ 5143500 h 5143500"/>
              <a:gd name="connsiteX3" fmla="*/ 22236 w 5165736"/>
              <a:gd name="connsiteY3" fmla="*/ 5143500 h 5143500"/>
              <a:gd name="connsiteX4" fmla="*/ 1419236 w 5165736"/>
              <a:gd name="connsiteY4" fmla="*/ 2006600 h 5143500"/>
              <a:gd name="connsiteX0" fmla="*/ 1397354 w 5143854"/>
              <a:gd name="connsiteY0" fmla="*/ 2006600 h 5143500"/>
              <a:gd name="connsiteX1" fmla="*/ 5143854 w 5143854"/>
              <a:gd name="connsiteY1" fmla="*/ 0 h 5143500"/>
              <a:gd name="connsiteX2" fmla="*/ 5143854 w 5143854"/>
              <a:gd name="connsiteY2" fmla="*/ 5143500 h 5143500"/>
              <a:gd name="connsiteX3" fmla="*/ 354 w 5143854"/>
              <a:gd name="connsiteY3" fmla="*/ 5143500 h 5143500"/>
              <a:gd name="connsiteX4" fmla="*/ 1397354 w 5143854"/>
              <a:gd name="connsiteY4" fmla="*/ 2006600 h 5143500"/>
              <a:gd name="connsiteX0" fmla="*/ 1397354 w 5143854"/>
              <a:gd name="connsiteY0" fmla="*/ 2006600 h 5143500"/>
              <a:gd name="connsiteX1" fmla="*/ 5143854 w 5143854"/>
              <a:gd name="connsiteY1" fmla="*/ 0 h 5143500"/>
              <a:gd name="connsiteX2" fmla="*/ 5143854 w 5143854"/>
              <a:gd name="connsiteY2" fmla="*/ 5143500 h 5143500"/>
              <a:gd name="connsiteX3" fmla="*/ 354 w 5143854"/>
              <a:gd name="connsiteY3" fmla="*/ 5143500 h 5143500"/>
              <a:gd name="connsiteX4" fmla="*/ 1397354 w 5143854"/>
              <a:gd name="connsiteY4" fmla="*/ 2006600 h 5143500"/>
              <a:gd name="connsiteX0" fmla="*/ 1397354 w 5143854"/>
              <a:gd name="connsiteY0" fmla="*/ 2006600 h 5143500"/>
              <a:gd name="connsiteX1" fmla="*/ 5143854 w 5143854"/>
              <a:gd name="connsiteY1" fmla="*/ 0 h 5143500"/>
              <a:gd name="connsiteX2" fmla="*/ 5143854 w 5143854"/>
              <a:gd name="connsiteY2" fmla="*/ 5143500 h 5143500"/>
              <a:gd name="connsiteX3" fmla="*/ 354 w 5143854"/>
              <a:gd name="connsiteY3" fmla="*/ 5143500 h 5143500"/>
              <a:gd name="connsiteX4" fmla="*/ 1397354 w 5143854"/>
              <a:gd name="connsiteY4" fmla="*/ 2006600 h 5143500"/>
              <a:gd name="connsiteX0" fmla="*/ 1397354 w 5143854"/>
              <a:gd name="connsiteY0" fmla="*/ 2006600 h 5143500"/>
              <a:gd name="connsiteX1" fmla="*/ 5143854 w 5143854"/>
              <a:gd name="connsiteY1" fmla="*/ 0 h 5143500"/>
              <a:gd name="connsiteX2" fmla="*/ 5143854 w 5143854"/>
              <a:gd name="connsiteY2" fmla="*/ 5143500 h 5143500"/>
              <a:gd name="connsiteX3" fmla="*/ 354 w 5143854"/>
              <a:gd name="connsiteY3" fmla="*/ 5143500 h 5143500"/>
              <a:gd name="connsiteX4" fmla="*/ 1397354 w 5143854"/>
              <a:gd name="connsiteY4" fmla="*/ 2006600 h 5143500"/>
              <a:gd name="connsiteX0" fmla="*/ 1600466 w 5143766"/>
              <a:gd name="connsiteY0" fmla="*/ 2120900 h 5143500"/>
              <a:gd name="connsiteX1" fmla="*/ 5143766 w 5143766"/>
              <a:gd name="connsiteY1" fmla="*/ 0 h 5143500"/>
              <a:gd name="connsiteX2" fmla="*/ 5143766 w 5143766"/>
              <a:gd name="connsiteY2" fmla="*/ 5143500 h 5143500"/>
              <a:gd name="connsiteX3" fmla="*/ 266 w 5143766"/>
              <a:gd name="connsiteY3" fmla="*/ 5143500 h 5143500"/>
              <a:gd name="connsiteX4" fmla="*/ 1600466 w 5143766"/>
              <a:gd name="connsiteY4" fmla="*/ 2120900 h 5143500"/>
              <a:gd name="connsiteX0" fmla="*/ 1435433 w 5143833"/>
              <a:gd name="connsiteY0" fmla="*/ 2159000 h 5143500"/>
              <a:gd name="connsiteX1" fmla="*/ 5143833 w 5143833"/>
              <a:gd name="connsiteY1" fmla="*/ 0 h 5143500"/>
              <a:gd name="connsiteX2" fmla="*/ 5143833 w 5143833"/>
              <a:gd name="connsiteY2" fmla="*/ 5143500 h 5143500"/>
              <a:gd name="connsiteX3" fmla="*/ 333 w 5143833"/>
              <a:gd name="connsiteY3" fmla="*/ 5143500 h 5143500"/>
              <a:gd name="connsiteX4" fmla="*/ 1435433 w 5143833"/>
              <a:gd name="connsiteY4" fmla="*/ 2159000 h 5143500"/>
              <a:gd name="connsiteX0" fmla="*/ 1435433 w 5143833"/>
              <a:gd name="connsiteY0" fmla="*/ 2159000 h 5143500"/>
              <a:gd name="connsiteX1" fmla="*/ 5143833 w 5143833"/>
              <a:gd name="connsiteY1" fmla="*/ 0 h 5143500"/>
              <a:gd name="connsiteX2" fmla="*/ 5143833 w 5143833"/>
              <a:gd name="connsiteY2" fmla="*/ 5143500 h 5143500"/>
              <a:gd name="connsiteX3" fmla="*/ 333 w 5143833"/>
              <a:gd name="connsiteY3" fmla="*/ 5143500 h 5143500"/>
              <a:gd name="connsiteX4" fmla="*/ 1435433 w 5143833"/>
              <a:gd name="connsiteY4" fmla="*/ 2159000 h 5143500"/>
              <a:gd name="connsiteX0" fmla="*/ 1435433 w 5143833"/>
              <a:gd name="connsiteY0" fmla="*/ 2159000 h 5143500"/>
              <a:gd name="connsiteX1" fmla="*/ 5143833 w 5143833"/>
              <a:gd name="connsiteY1" fmla="*/ 0 h 5143500"/>
              <a:gd name="connsiteX2" fmla="*/ 5143833 w 5143833"/>
              <a:gd name="connsiteY2" fmla="*/ 5143500 h 5143500"/>
              <a:gd name="connsiteX3" fmla="*/ 1105234 w 5143833"/>
              <a:gd name="connsiteY3" fmla="*/ 5143500 h 5143500"/>
              <a:gd name="connsiteX4" fmla="*/ 333 w 5143833"/>
              <a:gd name="connsiteY4" fmla="*/ 5143500 h 5143500"/>
              <a:gd name="connsiteX5" fmla="*/ 1435433 w 5143833"/>
              <a:gd name="connsiteY5" fmla="*/ 2159000 h 5143500"/>
              <a:gd name="connsiteX0" fmla="*/ 487278 w 4195678"/>
              <a:gd name="connsiteY0" fmla="*/ 2159000 h 5168900"/>
              <a:gd name="connsiteX1" fmla="*/ 4195678 w 4195678"/>
              <a:gd name="connsiteY1" fmla="*/ 0 h 5168900"/>
              <a:gd name="connsiteX2" fmla="*/ 4195678 w 4195678"/>
              <a:gd name="connsiteY2" fmla="*/ 5143500 h 5168900"/>
              <a:gd name="connsiteX3" fmla="*/ 157079 w 4195678"/>
              <a:gd name="connsiteY3" fmla="*/ 5143500 h 5168900"/>
              <a:gd name="connsiteX4" fmla="*/ 144378 w 4195678"/>
              <a:gd name="connsiteY4" fmla="*/ 5168900 h 5168900"/>
              <a:gd name="connsiteX5" fmla="*/ 487278 w 4195678"/>
              <a:gd name="connsiteY5" fmla="*/ 2159000 h 5168900"/>
              <a:gd name="connsiteX0" fmla="*/ 928533 w 4636933"/>
              <a:gd name="connsiteY0" fmla="*/ 2159000 h 5181600"/>
              <a:gd name="connsiteX1" fmla="*/ 4636933 w 4636933"/>
              <a:gd name="connsiteY1" fmla="*/ 0 h 5181600"/>
              <a:gd name="connsiteX2" fmla="*/ 4636933 w 4636933"/>
              <a:gd name="connsiteY2" fmla="*/ 5143500 h 5181600"/>
              <a:gd name="connsiteX3" fmla="*/ 598334 w 4636933"/>
              <a:gd name="connsiteY3" fmla="*/ 5143500 h 5181600"/>
              <a:gd name="connsiteX4" fmla="*/ 1433 w 4636933"/>
              <a:gd name="connsiteY4" fmla="*/ 5181600 h 5181600"/>
              <a:gd name="connsiteX5" fmla="*/ 928533 w 4636933"/>
              <a:gd name="connsiteY5" fmla="*/ 2159000 h 5181600"/>
              <a:gd name="connsiteX0" fmla="*/ 927100 w 4635500"/>
              <a:gd name="connsiteY0" fmla="*/ 2159000 h 5181600"/>
              <a:gd name="connsiteX1" fmla="*/ 4635500 w 4635500"/>
              <a:gd name="connsiteY1" fmla="*/ 0 h 5181600"/>
              <a:gd name="connsiteX2" fmla="*/ 4635500 w 4635500"/>
              <a:gd name="connsiteY2" fmla="*/ 5143500 h 5181600"/>
              <a:gd name="connsiteX3" fmla="*/ 596901 w 4635500"/>
              <a:gd name="connsiteY3" fmla="*/ 5143500 h 5181600"/>
              <a:gd name="connsiteX4" fmla="*/ 0 w 4635500"/>
              <a:gd name="connsiteY4" fmla="*/ 5181600 h 5181600"/>
              <a:gd name="connsiteX5" fmla="*/ 927100 w 4635500"/>
              <a:gd name="connsiteY5" fmla="*/ 2159000 h 5181600"/>
              <a:gd name="connsiteX0" fmla="*/ 927100 w 4635500"/>
              <a:gd name="connsiteY0" fmla="*/ 2159000 h 5181600"/>
              <a:gd name="connsiteX1" fmla="*/ 4635500 w 4635500"/>
              <a:gd name="connsiteY1" fmla="*/ 0 h 5181600"/>
              <a:gd name="connsiteX2" fmla="*/ 4635500 w 4635500"/>
              <a:gd name="connsiteY2" fmla="*/ 5143500 h 5181600"/>
              <a:gd name="connsiteX3" fmla="*/ 596901 w 4635500"/>
              <a:gd name="connsiteY3" fmla="*/ 5143500 h 5181600"/>
              <a:gd name="connsiteX4" fmla="*/ 0 w 4635500"/>
              <a:gd name="connsiteY4" fmla="*/ 5181600 h 5181600"/>
              <a:gd name="connsiteX5" fmla="*/ 927100 w 4635500"/>
              <a:gd name="connsiteY5" fmla="*/ 2159000 h 5181600"/>
              <a:gd name="connsiteX0" fmla="*/ 927100 w 4635500"/>
              <a:gd name="connsiteY0" fmla="*/ 2159000 h 5181600"/>
              <a:gd name="connsiteX1" fmla="*/ 4635500 w 4635500"/>
              <a:gd name="connsiteY1" fmla="*/ 0 h 5181600"/>
              <a:gd name="connsiteX2" fmla="*/ 4635500 w 4635500"/>
              <a:gd name="connsiteY2" fmla="*/ 5143500 h 5181600"/>
              <a:gd name="connsiteX3" fmla="*/ 596901 w 4635500"/>
              <a:gd name="connsiteY3" fmla="*/ 5143500 h 5181600"/>
              <a:gd name="connsiteX4" fmla="*/ 0 w 4635500"/>
              <a:gd name="connsiteY4" fmla="*/ 5181600 h 5181600"/>
              <a:gd name="connsiteX5" fmla="*/ 927100 w 4635500"/>
              <a:gd name="connsiteY5" fmla="*/ 2159000 h 5181600"/>
              <a:gd name="connsiteX0" fmla="*/ 927100 w 4635500"/>
              <a:gd name="connsiteY0" fmla="*/ 2159000 h 5181600"/>
              <a:gd name="connsiteX1" fmla="*/ 4635500 w 4635500"/>
              <a:gd name="connsiteY1" fmla="*/ 0 h 5181600"/>
              <a:gd name="connsiteX2" fmla="*/ 4635500 w 4635500"/>
              <a:gd name="connsiteY2" fmla="*/ 5143500 h 5181600"/>
              <a:gd name="connsiteX3" fmla="*/ 596901 w 4635500"/>
              <a:gd name="connsiteY3" fmla="*/ 5143500 h 5181600"/>
              <a:gd name="connsiteX4" fmla="*/ 0 w 4635500"/>
              <a:gd name="connsiteY4" fmla="*/ 5181600 h 5181600"/>
              <a:gd name="connsiteX5" fmla="*/ 927100 w 4635500"/>
              <a:gd name="connsiteY5" fmla="*/ 2159000 h 5181600"/>
              <a:gd name="connsiteX0" fmla="*/ 927100 w 4635500"/>
              <a:gd name="connsiteY0" fmla="*/ 2159000 h 5181600"/>
              <a:gd name="connsiteX1" fmla="*/ 4635500 w 4635500"/>
              <a:gd name="connsiteY1" fmla="*/ 0 h 5181600"/>
              <a:gd name="connsiteX2" fmla="*/ 4635500 w 4635500"/>
              <a:gd name="connsiteY2" fmla="*/ 5143500 h 5181600"/>
              <a:gd name="connsiteX3" fmla="*/ 596901 w 4635500"/>
              <a:gd name="connsiteY3" fmla="*/ 5143500 h 5181600"/>
              <a:gd name="connsiteX4" fmla="*/ 0 w 4635500"/>
              <a:gd name="connsiteY4" fmla="*/ 5181600 h 5181600"/>
              <a:gd name="connsiteX5" fmla="*/ 927100 w 4635500"/>
              <a:gd name="connsiteY5" fmla="*/ 2159000 h 5181600"/>
              <a:gd name="connsiteX0" fmla="*/ 927100 w 4635500"/>
              <a:gd name="connsiteY0" fmla="*/ 2159000 h 5181600"/>
              <a:gd name="connsiteX1" fmla="*/ 4635500 w 4635500"/>
              <a:gd name="connsiteY1" fmla="*/ 0 h 5181600"/>
              <a:gd name="connsiteX2" fmla="*/ 4635500 w 4635500"/>
              <a:gd name="connsiteY2" fmla="*/ 5143500 h 5181600"/>
              <a:gd name="connsiteX3" fmla="*/ 596901 w 4635500"/>
              <a:gd name="connsiteY3" fmla="*/ 5143500 h 5181600"/>
              <a:gd name="connsiteX4" fmla="*/ 0 w 4635500"/>
              <a:gd name="connsiteY4" fmla="*/ 5181600 h 5181600"/>
              <a:gd name="connsiteX5" fmla="*/ 927100 w 4635500"/>
              <a:gd name="connsiteY5" fmla="*/ 2159000 h 5181600"/>
              <a:gd name="connsiteX0" fmla="*/ 927100 w 4635500"/>
              <a:gd name="connsiteY0" fmla="*/ 2159000 h 5143500"/>
              <a:gd name="connsiteX1" fmla="*/ 4635500 w 4635500"/>
              <a:gd name="connsiteY1" fmla="*/ 0 h 5143500"/>
              <a:gd name="connsiteX2" fmla="*/ 4635500 w 4635500"/>
              <a:gd name="connsiteY2" fmla="*/ 5143500 h 5143500"/>
              <a:gd name="connsiteX3" fmla="*/ 596901 w 4635500"/>
              <a:gd name="connsiteY3" fmla="*/ 5143500 h 5143500"/>
              <a:gd name="connsiteX4" fmla="*/ 0 w 4635500"/>
              <a:gd name="connsiteY4" fmla="*/ 5143500 h 5143500"/>
              <a:gd name="connsiteX5" fmla="*/ 927100 w 4635500"/>
              <a:gd name="connsiteY5" fmla="*/ 2159000 h 5143500"/>
              <a:gd name="connsiteX0" fmla="*/ 0 w 4635500"/>
              <a:gd name="connsiteY0" fmla="*/ 5143500 h 5143500"/>
              <a:gd name="connsiteX1" fmla="*/ 4635500 w 4635500"/>
              <a:gd name="connsiteY1" fmla="*/ 0 h 5143500"/>
              <a:gd name="connsiteX2" fmla="*/ 4635500 w 4635500"/>
              <a:gd name="connsiteY2" fmla="*/ 5143500 h 5143500"/>
              <a:gd name="connsiteX3" fmla="*/ 596901 w 4635500"/>
              <a:gd name="connsiteY3" fmla="*/ 5143500 h 5143500"/>
              <a:gd name="connsiteX4" fmla="*/ 0 w 4635500"/>
              <a:gd name="connsiteY4" fmla="*/ 5143500 h 5143500"/>
              <a:gd name="connsiteX0" fmla="*/ 0 w 4635500"/>
              <a:gd name="connsiteY0" fmla="*/ 5143500 h 5143500"/>
              <a:gd name="connsiteX1" fmla="*/ 4635500 w 4635500"/>
              <a:gd name="connsiteY1" fmla="*/ 0 h 5143500"/>
              <a:gd name="connsiteX2" fmla="*/ 4635500 w 4635500"/>
              <a:gd name="connsiteY2" fmla="*/ 5143500 h 5143500"/>
              <a:gd name="connsiteX3" fmla="*/ 596901 w 4635500"/>
              <a:gd name="connsiteY3" fmla="*/ 5143500 h 5143500"/>
              <a:gd name="connsiteX4" fmla="*/ 0 w 4635500"/>
              <a:gd name="connsiteY4" fmla="*/ 5143500 h 5143500"/>
              <a:gd name="connsiteX0" fmla="*/ 0 w 4635500"/>
              <a:gd name="connsiteY0" fmla="*/ 5145147 h 5145147"/>
              <a:gd name="connsiteX1" fmla="*/ 4635500 w 4635500"/>
              <a:gd name="connsiteY1" fmla="*/ 1647 h 5145147"/>
              <a:gd name="connsiteX2" fmla="*/ 4635500 w 4635500"/>
              <a:gd name="connsiteY2" fmla="*/ 5145147 h 5145147"/>
              <a:gd name="connsiteX3" fmla="*/ 596901 w 4635500"/>
              <a:gd name="connsiteY3" fmla="*/ 5145147 h 5145147"/>
              <a:gd name="connsiteX4" fmla="*/ 0 w 4635500"/>
              <a:gd name="connsiteY4" fmla="*/ 5145147 h 5145147"/>
              <a:gd name="connsiteX0" fmla="*/ 0 w 4635500"/>
              <a:gd name="connsiteY0" fmla="*/ 5143500 h 5143500"/>
              <a:gd name="connsiteX1" fmla="*/ 4635500 w 4635500"/>
              <a:gd name="connsiteY1" fmla="*/ 0 h 5143500"/>
              <a:gd name="connsiteX2" fmla="*/ 4635500 w 4635500"/>
              <a:gd name="connsiteY2" fmla="*/ 5143500 h 5143500"/>
              <a:gd name="connsiteX3" fmla="*/ 596901 w 4635500"/>
              <a:gd name="connsiteY3" fmla="*/ 5143500 h 5143500"/>
              <a:gd name="connsiteX4" fmla="*/ 0 w 4635500"/>
              <a:gd name="connsiteY4" fmla="*/ 5143500 h 5143500"/>
              <a:gd name="connsiteX0" fmla="*/ 0 w 4635500"/>
              <a:gd name="connsiteY0" fmla="*/ 5143500 h 5143500"/>
              <a:gd name="connsiteX1" fmla="*/ 4635500 w 4635500"/>
              <a:gd name="connsiteY1" fmla="*/ 0 h 5143500"/>
              <a:gd name="connsiteX2" fmla="*/ 4635500 w 4635500"/>
              <a:gd name="connsiteY2" fmla="*/ 5143500 h 5143500"/>
              <a:gd name="connsiteX3" fmla="*/ 596901 w 4635500"/>
              <a:gd name="connsiteY3" fmla="*/ 5143500 h 5143500"/>
              <a:gd name="connsiteX4" fmla="*/ 0 w 4635500"/>
              <a:gd name="connsiteY4" fmla="*/ 5143500 h 5143500"/>
              <a:gd name="connsiteX0" fmla="*/ 0 w 4457700"/>
              <a:gd name="connsiteY0" fmla="*/ 5143500 h 5143500"/>
              <a:gd name="connsiteX1" fmla="*/ 4457700 w 4457700"/>
              <a:gd name="connsiteY1" fmla="*/ 0 h 5143500"/>
              <a:gd name="connsiteX2" fmla="*/ 4457700 w 4457700"/>
              <a:gd name="connsiteY2" fmla="*/ 5143500 h 5143500"/>
              <a:gd name="connsiteX3" fmla="*/ 419101 w 4457700"/>
              <a:gd name="connsiteY3" fmla="*/ 5143500 h 5143500"/>
              <a:gd name="connsiteX4" fmla="*/ 0 w 4457700"/>
              <a:gd name="connsiteY4" fmla="*/ 5143500 h 5143500"/>
              <a:gd name="connsiteX0" fmla="*/ 0 w 4610100"/>
              <a:gd name="connsiteY0" fmla="*/ 5156200 h 5156200"/>
              <a:gd name="connsiteX1" fmla="*/ 4610100 w 4610100"/>
              <a:gd name="connsiteY1" fmla="*/ 0 h 5156200"/>
              <a:gd name="connsiteX2" fmla="*/ 4610100 w 4610100"/>
              <a:gd name="connsiteY2" fmla="*/ 5143500 h 5156200"/>
              <a:gd name="connsiteX3" fmla="*/ 571501 w 4610100"/>
              <a:gd name="connsiteY3" fmla="*/ 5143500 h 5156200"/>
              <a:gd name="connsiteX4" fmla="*/ 0 w 4610100"/>
              <a:gd name="connsiteY4" fmla="*/ 5156200 h 5156200"/>
              <a:gd name="connsiteX0" fmla="*/ 0 w 4610100"/>
              <a:gd name="connsiteY0" fmla="*/ 5156200 h 5156200"/>
              <a:gd name="connsiteX1" fmla="*/ 4610100 w 4610100"/>
              <a:gd name="connsiteY1" fmla="*/ 0 h 5156200"/>
              <a:gd name="connsiteX2" fmla="*/ 4610100 w 4610100"/>
              <a:gd name="connsiteY2" fmla="*/ 5143500 h 5156200"/>
              <a:gd name="connsiteX3" fmla="*/ 571501 w 4610100"/>
              <a:gd name="connsiteY3" fmla="*/ 5143500 h 5156200"/>
              <a:gd name="connsiteX4" fmla="*/ 0 w 4610100"/>
              <a:gd name="connsiteY4" fmla="*/ 5156200 h 5156200"/>
              <a:gd name="connsiteX0" fmla="*/ 0 w 4610100"/>
              <a:gd name="connsiteY0" fmla="*/ 5156200 h 5156200"/>
              <a:gd name="connsiteX1" fmla="*/ 4610100 w 4610100"/>
              <a:gd name="connsiteY1" fmla="*/ 0 h 5156200"/>
              <a:gd name="connsiteX2" fmla="*/ 4610100 w 4610100"/>
              <a:gd name="connsiteY2" fmla="*/ 5143500 h 5156200"/>
              <a:gd name="connsiteX3" fmla="*/ 571501 w 4610100"/>
              <a:gd name="connsiteY3" fmla="*/ 5143500 h 5156200"/>
              <a:gd name="connsiteX4" fmla="*/ 0 w 4610100"/>
              <a:gd name="connsiteY4" fmla="*/ 5156200 h 5156200"/>
              <a:gd name="connsiteX0" fmla="*/ 0 w 4610100"/>
              <a:gd name="connsiteY0" fmla="*/ 5130800 h 5143500"/>
              <a:gd name="connsiteX1" fmla="*/ 4610100 w 4610100"/>
              <a:gd name="connsiteY1" fmla="*/ 0 h 5143500"/>
              <a:gd name="connsiteX2" fmla="*/ 4610100 w 4610100"/>
              <a:gd name="connsiteY2" fmla="*/ 5143500 h 5143500"/>
              <a:gd name="connsiteX3" fmla="*/ 571501 w 4610100"/>
              <a:gd name="connsiteY3" fmla="*/ 5143500 h 5143500"/>
              <a:gd name="connsiteX4" fmla="*/ 0 w 4610100"/>
              <a:gd name="connsiteY4" fmla="*/ 5130800 h 5143500"/>
              <a:gd name="connsiteX0" fmla="*/ 0 w 4610100"/>
              <a:gd name="connsiteY0" fmla="*/ 5130800 h 5143500"/>
              <a:gd name="connsiteX1" fmla="*/ 4610100 w 4610100"/>
              <a:gd name="connsiteY1" fmla="*/ 0 h 5143500"/>
              <a:gd name="connsiteX2" fmla="*/ 4610100 w 4610100"/>
              <a:gd name="connsiteY2" fmla="*/ 5143500 h 5143500"/>
              <a:gd name="connsiteX3" fmla="*/ 571501 w 4610100"/>
              <a:gd name="connsiteY3" fmla="*/ 5143500 h 5143500"/>
              <a:gd name="connsiteX4" fmla="*/ 0 w 4610100"/>
              <a:gd name="connsiteY4" fmla="*/ 5130800 h 5143500"/>
              <a:gd name="connsiteX0" fmla="*/ 0 w 4610100"/>
              <a:gd name="connsiteY0" fmla="*/ 5130800 h 5143500"/>
              <a:gd name="connsiteX1" fmla="*/ 4610100 w 4610100"/>
              <a:gd name="connsiteY1" fmla="*/ 0 h 5143500"/>
              <a:gd name="connsiteX2" fmla="*/ 4610100 w 4610100"/>
              <a:gd name="connsiteY2" fmla="*/ 5143500 h 5143500"/>
              <a:gd name="connsiteX3" fmla="*/ 571501 w 4610100"/>
              <a:gd name="connsiteY3" fmla="*/ 5143500 h 5143500"/>
              <a:gd name="connsiteX4" fmla="*/ 0 w 4610100"/>
              <a:gd name="connsiteY4" fmla="*/ 51308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0100" h="5143500">
                <a:moveTo>
                  <a:pt x="0" y="5130800"/>
                </a:moveTo>
                <a:cubicBezTo>
                  <a:pt x="653173" y="1169622"/>
                  <a:pt x="2987031" y="120528"/>
                  <a:pt x="4610100" y="0"/>
                </a:cubicBezTo>
                <a:lnTo>
                  <a:pt x="4610100" y="5143500"/>
                </a:lnTo>
                <a:lnTo>
                  <a:pt x="571501" y="5143500"/>
                </a:lnTo>
                <a:lnTo>
                  <a:pt x="0" y="5130800"/>
                </a:lnTo>
                <a:close/>
              </a:path>
            </a:pathLst>
          </a:custGeom>
          <a:solidFill>
            <a:srgbClr val="4F2D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0699" y="3307079"/>
            <a:ext cx="4029864" cy="367445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2000" b="1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718560"/>
            <a:ext cx="4032250" cy="399414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1800" baseline="0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position or firm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74619" y="1359602"/>
            <a:ext cx="4025944" cy="114071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000" b="1">
                <a:solidFill>
                  <a:srgbClr val="4F2D7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here to add </a:t>
            </a:r>
            <a:br>
              <a:rPr lang="en-US" dirty="0"/>
            </a:br>
            <a:r>
              <a:rPr lang="en-US" dirty="0"/>
              <a:t>title on this slide</a:t>
            </a:r>
          </a:p>
        </p:txBody>
      </p:sp>
      <p:pic>
        <p:nvPicPr>
          <p:cNvPr id="10" name="GTLogoNoTag" hidden="1">
            <a:extLst>
              <a:ext uri="{FF2B5EF4-FFF2-40B4-BE49-F238E27FC236}">
                <a16:creationId xmlns:a16="http://schemas.microsoft.com/office/drawing/2014/main" id="{FF6BD41E-DAEE-4CE4-BCC6-962CEFF39C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366" y="426050"/>
            <a:ext cx="1961941" cy="638130"/>
          </a:xfrm>
          <a:prstGeom prst="rect">
            <a:avLst/>
          </a:prstGeom>
        </p:spPr>
      </p:pic>
      <p:pic>
        <p:nvPicPr>
          <p:cNvPr id="11" name="GTLogo">
            <a:extLst>
              <a:ext uri="{FF2B5EF4-FFF2-40B4-BE49-F238E27FC236}">
                <a16:creationId xmlns:a16="http://schemas.microsoft.com/office/drawing/2014/main" id="{15539258-3354-4248-BC3F-B1BEA23E4E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366" y="426050"/>
            <a:ext cx="1961941" cy="63813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595131-09CB-4CE7-BA68-9481401EC219}"/>
              </a:ext>
            </a:extLst>
          </p:cNvPr>
          <p:cNvSpPr/>
          <p:nvPr userDrawn="1"/>
        </p:nvSpPr>
        <p:spPr>
          <a:xfrm>
            <a:off x="9220200" y="0"/>
            <a:ext cx="1466850" cy="303276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GB" sz="800" b="1" dirty="0"/>
              <a:t>SOLID ARC </a:t>
            </a:r>
            <a:br>
              <a:rPr lang="en-GB" sz="800" b="1" dirty="0"/>
            </a:br>
            <a:r>
              <a:rPr lang="en-GB" sz="800" b="1" dirty="0"/>
              <a:t>COVER OPTION 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GB" sz="800" b="0" dirty="0"/>
              <a:t>If you want to change the purple arc to an illustration or photo please use the other cover options available.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GB" sz="800" b="0" dirty="0"/>
              <a:t>If you want to change the colour of the arc:</a:t>
            </a:r>
          </a:p>
          <a:p>
            <a:pPr marL="92075" marR="0" lvl="0" indent="-920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800" b="0" dirty="0"/>
              <a:t>From the ribbon click on the ‘View’ tab and select ‘Slide Master’</a:t>
            </a:r>
          </a:p>
          <a:p>
            <a:pPr marL="92075" marR="0" lvl="0" indent="-920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800" b="0" dirty="0"/>
              <a:t>Navigate to the layout and select the arc</a:t>
            </a:r>
          </a:p>
          <a:p>
            <a:pPr marL="92075" marR="0" lvl="0" indent="-920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800" b="0" dirty="0"/>
              <a:t>You can now access the colour palette and change the colour as required</a:t>
            </a:r>
          </a:p>
          <a:p>
            <a:pPr marL="92075" marR="0" lvl="0" indent="-920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800" b="0" dirty="0"/>
              <a:t>Click on ‘Close Master View’ to exit the slide master area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en-GB" sz="800" b="0" dirty="0"/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en-GB" sz="800" b="0" dirty="0"/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en-GB" sz="800" b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70F7EA-36B4-4F98-8C38-D8C1BDC0C2B0}"/>
              </a:ext>
            </a:extLst>
          </p:cNvPr>
          <p:cNvSpPr/>
          <p:nvPr userDrawn="1"/>
        </p:nvSpPr>
        <p:spPr>
          <a:xfrm>
            <a:off x="387831" y="4905628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600" dirty="0"/>
              <a:t>© 2019 Grant Thornton New Zealand Ltd.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489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2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469370" y="4887834"/>
            <a:ext cx="2626255" cy="0"/>
          </a:xfrm>
          <a:prstGeom prst="line">
            <a:avLst/>
          </a:prstGeom>
          <a:ln w="1905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3"/>
          <p:cNvSpPr>
            <a:spLocks noGrp="1"/>
          </p:cNvSpPr>
          <p:nvPr>
            <p:ph type="title" hasCustomPrompt="1"/>
          </p:nvPr>
        </p:nvSpPr>
        <p:spPr>
          <a:xfrm>
            <a:off x="468313" y="2619375"/>
            <a:ext cx="8207372" cy="1569556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ts val="3400"/>
              </a:lnSpc>
              <a:defRPr sz="3000" b="1">
                <a:solidFill>
                  <a:srgbClr val="FFFFFF"/>
                </a:solidFill>
                <a:latin typeface="+mn-lt"/>
              </a:defRPr>
            </a:lvl1pPr>
          </a:lstStyle>
          <a:p>
            <a:pPr rtl="0">
              <a:lnSpc>
                <a:spcPts val="3400"/>
              </a:lnSpc>
            </a:pPr>
            <a:r>
              <a:rPr lang="en-US" dirty="0"/>
              <a:t>Click here to add title</a:t>
            </a:r>
            <a:br>
              <a:rPr lang="en-US" dirty="0"/>
            </a:br>
            <a:r>
              <a:rPr lang="en-US" dirty="0"/>
              <a:t>on two decks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1203324"/>
            <a:ext cx="8207375" cy="63944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/>
            </a:lvl1pPr>
          </a:lstStyle>
          <a:p>
            <a:fld id="{2FF48407-9AE9-463E-9826-84A5E1C6074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6FC245-045C-405D-959C-1A5159F399A4}"/>
              </a:ext>
            </a:extLst>
          </p:cNvPr>
          <p:cNvSpPr/>
          <p:nvPr userDrawn="1"/>
        </p:nvSpPr>
        <p:spPr>
          <a:xfrm>
            <a:off x="561170" y="4901573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600" dirty="0">
                <a:solidFill>
                  <a:srgbClr val="FFFFFF"/>
                </a:solidFill>
              </a:rPr>
              <a:t>© 2019 Grant Thornton New Zealand Ltd.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77102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2900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9370" y="1466849"/>
            <a:ext cx="8206318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953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94325" y="1466849"/>
            <a:ext cx="3281364" cy="3228976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9369" y="1466849"/>
            <a:ext cx="4691594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4083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754880" y="1466849"/>
            <a:ext cx="3920808" cy="3228975"/>
          </a:xfrm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0" indent="0" algn="ctr">
              <a:buNone/>
              <a:defRPr>
                <a:solidFill>
                  <a:schemeClr val="accent1"/>
                </a:solidFill>
              </a:defRPr>
            </a:lvl2pPr>
            <a:lvl3pPr marL="0" indent="0" algn="ctr">
              <a:buNone/>
              <a:defRPr>
                <a:solidFill>
                  <a:schemeClr val="accent1"/>
                </a:solidFill>
              </a:defRPr>
            </a:lvl3pPr>
            <a:lvl4pPr marL="0" indent="0" algn="ctr">
              <a:buNone/>
              <a:defRPr>
                <a:solidFill>
                  <a:schemeClr val="accent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>
          <a:xfrm>
            <a:off x="4593047" y="1466849"/>
            <a:ext cx="15498" cy="3228976"/>
          </a:xfrm>
          <a:prstGeom prst="line">
            <a:avLst/>
          </a:prstGeom>
          <a:ln w="7620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69370" y="1466849"/>
            <a:ext cx="3988330" cy="32289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535738" y="1593850"/>
            <a:ext cx="361950" cy="268288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Freeform 9"/>
          <p:cNvSpPr>
            <a:spLocks noEditPoints="1"/>
          </p:cNvSpPr>
          <p:nvPr userDrawn="1"/>
        </p:nvSpPr>
        <p:spPr bwMode="auto">
          <a:xfrm>
            <a:off x="6535738" y="4140200"/>
            <a:ext cx="361950" cy="269875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0290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679950" y="1466850"/>
            <a:ext cx="3996000" cy="322897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8313" y="1466851"/>
            <a:ext cx="3989387" cy="3228974"/>
          </a:xfrm>
          <a:noFill/>
        </p:spPr>
        <p:txBody>
          <a:bodyPr anchor="ctr" anchorCtr="1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>
                <a:solidFill>
                  <a:schemeClr val="accent3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Click icon to insert illustration</a:t>
            </a:r>
          </a:p>
        </p:txBody>
      </p:sp>
      <p:sp>
        <p:nvSpPr>
          <p:cNvPr id="7" name="Title 6"/>
          <p:cNvSpPr>
            <a:spLocks noGrp="1"/>
          </p:cNvSpPr>
          <p:nvPr userDrawn="1"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reeform 5"/>
          <p:cNvSpPr>
            <a:spLocks noEditPoints="1"/>
          </p:cNvSpPr>
          <p:nvPr userDrawn="1"/>
        </p:nvSpPr>
        <p:spPr bwMode="auto">
          <a:xfrm>
            <a:off x="6475413" y="1544638"/>
            <a:ext cx="411162" cy="303213"/>
          </a:xfrm>
          <a:custGeom>
            <a:avLst/>
            <a:gdLst>
              <a:gd name="T0" fmla="*/ 954 w 954"/>
              <a:gd name="T1" fmla="*/ 497 h 711"/>
              <a:gd name="T2" fmla="*/ 954 w 954"/>
              <a:gd name="T3" fmla="*/ 497 h 711"/>
              <a:gd name="T4" fmla="*/ 744 w 954"/>
              <a:gd name="T5" fmla="*/ 291 h 711"/>
              <a:gd name="T6" fmla="*/ 690 w 954"/>
              <a:gd name="T7" fmla="*/ 305 h 711"/>
              <a:gd name="T8" fmla="*/ 943 w 954"/>
              <a:gd name="T9" fmla="*/ 134 h 711"/>
              <a:gd name="T10" fmla="*/ 943 w 954"/>
              <a:gd name="T11" fmla="*/ 0 h 711"/>
              <a:gd name="T12" fmla="*/ 510 w 954"/>
              <a:gd name="T13" fmla="*/ 439 h 711"/>
              <a:gd name="T14" fmla="*/ 744 w 954"/>
              <a:gd name="T15" fmla="*/ 711 h 711"/>
              <a:gd name="T16" fmla="*/ 954 w 954"/>
              <a:gd name="T17" fmla="*/ 497 h 711"/>
              <a:gd name="T18" fmla="*/ 444 w 954"/>
              <a:gd name="T19" fmla="*/ 497 h 711"/>
              <a:gd name="T20" fmla="*/ 444 w 954"/>
              <a:gd name="T21" fmla="*/ 497 h 711"/>
              <a:gd name="T22" fmla="*/ 234 w 954"/>
              <a:gd name="T23" fmla="*/ 291 h 711"/>
              <a:gd name="T24" fmla="*/ 180 w 954"/>
              <a:gd name="T25" fmla="*/ 305 h 711"/>
              <a:gd name="T26" fmla="*/ 433 w 954"/>
              <a:gd name="T27" fmla="*/ 134 h 711"/>
              <a:gd name="T28" fmla="*/ 433 w 954"/>
              <a:gd name="T29" fmla="*/ 0 h 711"/>
              <a:gd name="T30" fmla="*/ 0 w 954"/>
              <a:gd name="T31" fmla="*/ 439 h 711"/>
              <a:gd name="T32" fmla="*/ 234 w 954"/>
              <a:gd name="T33" fmla="*/ 711 h 711"/>
              <a:gd name="T34" fmla="*/ 444 w 954"/>
              <a:gd name="T35" fmla="*/ 497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54" h="711">
                <a:moveTo>
                  <a:pt x="954" y="497"/>
                </a:moveTo>
                <a:lnTo>
                  <a:pt x="954" y="497"/>
                </a:lnTo>
                <a:cubicBezTo>
                  <a:pt x="954" y="382"/>
                  <a:pt x="872" y="291"/>
                  <a:pt x="744" y="291"/>
                </a:cubicBezTo>
                <a:cubicBezTo>
                  <a:pt x="722" y="291"/>
                  <a:pt x="695" y="299"/>
                  <a:pt x="690" y="305"/>
                </a:cubicBezTo>
                <a:cubicBezTo>
                  <a:pt x="701" y="222"/>
                  <a:pt x="766" y="134"/>
                  <a:pt x="943" y="134"/>
                </a:cubicBezTo>
                <a:lnTo>
                  <a:pt x="943" y="0"/>
                </a:lnTo>
                <a:cubicBezTo>
                  <a:pt x="668" y="2"/>
                  <a:pt x="510" y="118"/>
                  <a:pt x="510" y="439"/>
                </a:cubicBezTo>
                <a:cubicBezTo>
                  <a:pt x="510" y="601"/>
                  <a:pt x="602" y="711"/>
                  <a:pt x="744" y="711"/>
                </a:cubicBezTo>
                <a:cubicBezTo>
                  <a:pt x="862" y="711"/>
                  <a:pt x="954" y="615"/>
                  <a:pt x="954" y="497"/>
                </a:cubicBezTo>
                <a:close/>
                <a:moveTo>
                  <a:pt x="444" y="497"/>
                </a:moveTo>
                <a:lnTo>
                  <a:pt x="444" y="497"/>
                </a:lnTo>
                <a:cubicBezTo>
                  <a:pt x="444" y="382"/>
                  <a:pt x="362" y="291"/>
                  <a:pt x="234" y="291"/>
                </a:cubicBezTo>
                <a:cubicBezTo>
                  <a:pt x="212" y="291"/>
                  <a:pt x="185" y="299"/>
                  <a:pt x="180" y="305"/>
                </a:cubicBezTo>
                <a:cubicBezTo>
                  <a:pt x="190" y="222"/>
                  <a:pt x="256" y="134"/>
                  <a:pt x="433" y="134"/>
                </a:cubicBezTo>
                <a:lnTo>
                  <a:pt x="433" y="0"/>
                </a:lnTo>
                <a:cubicBezTo>
                  <a:pt x="158" y="2"/>
                  <a:pt x="0" y="118"/>
                  <a:pt x="0" y="439"/>
                </a:cubicBezTo>
                <a:cubicBezTo>
                  <a:pt x="0" y="601"/>
                  <a:pt x="92" y="711"/>
                  <a:pt x="234" y="711"/>
                </a:cubicBezTo>
                <a:cubicBezTo>
                  <a:pt x="351" y="711"/>
                  <a:pt x="444" y="615"/>
                  <a:pt x="444" y="49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6" name="Group 8"/>
          <p:cNvGrpSpPr>
            <a:grpSpLocks noChangeAspect="1"/>
          </p:cNvGrpSpPr>
          <p:nvPr userDrawn="1"/>
        </p:nvGrpSpPr>
        <p:grpSpPr bwMode="auto">
          <a:xfrm>
            <a:off x="6475413" y="4264025"/>
            <a:ext cx="404812" cy="298450"/>
            <a:chOff x="4079" y="2686"/>
            <a:chExt cx="255" cy="188"/>
          </a:xfrm>
        </p:grpSpPr>
        <p:sp>
          <p:nvSpPr>
            <p:cNvPr id="9" name="AutoShape 7"/>
            <p:cNvSpPr>
              <a:spLocks noChangeAspect="1" noChangeArrowheads="1" noTextEdit="1"/>
            </p:cNvSpPr>
            <p:nvPr/>
          </p:nvSpPr>
          <p:spPr bwMode="auto">
            <a:xfrm>
              <a:off x="4079" y="2686"/>
              <a:ext cx="255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4079" y="2685"/>
              <a:ext cx="259" cy="192"/>
            </a:xfrm>
            <a:custGeom>
              <a:avLst/>
              <a:gdLst>
                <a:gd name="T0" fmla="*/ 0 w 954"/>
                <a:gd name="T1" fmla="*/ 214 h 712"/>
                <a:gd name="T2" fmla="*/ 0 w 954"/>
                <a:gd name="T3" fmla="*/ 214 h 712"/>
                <a:gd name="T4" fmla="*/ 210 w 954"/>
                <a:gd name="T5" fmla="*/ 420 h 712"/>
                <a:gd name="T6" fmla="*/ 264 w 954"/>
                <a:gd name="T7" fmla="*/ 406 h 712"/>
                <a:gd name="T8" fmla="*/ 10 w 954"/>
                <a:gd name="T9" fmla="*/ 577 h 712"/>
                <a:gd name="T10" fmla="*/ 10 w 954"/>
                <a:gd name="T11" fmla="*/ 712 h 712"/>
                <a:gd name="T12" fmla="*/ 444 w 954"/>
                <a:gd name="T13" fmla="*/ 272 h 712"/>
                <a:gd name="T14" fmla="*/ 210 w 954"/>
                <a:gd name="T15" fmla="*/ 0 h 712"/>
                <a:gd name="T16" fmla="*/ 0 w 954"/>
                <a:gd name="T17" fmla="*/ 214 h 712"/>
                <a:gd name="T18" fmla="*/ 510 w 954"/>
                <a:gd name="T19" fmla="*/ 214 h 712"/>
                <a:gd name="T20" fmla="*/ 510 w 954"/>
                <a:gd name="T21" fmla="*/ 214 h 712"/>
                <a:gd name="T22" fmla="*/ 720 w 954"/>
                <a:gd name="T23" fmla="*/ 420 h 712"/>
                <a:gd name="T24" fmla="*/ 774 w 954"/>
                <a:gd name="T25" fmla="*/ 406 h 712"/>
                <a:gd name="T26" fmla="*/ 521 w 954"/>
                <a:gd name="T27" fmla="*/ 577 h 712"/>
                <a:gd name="T28" fmla="*/ 521 w 954"/>
                <a:gd name="T29" fmla="*/ 712 h 712"/>
                <a:gd name="T30" fmla="*/ 954 w 954"/>
                <a:gd name="T31" fmla="*/ 272 h 712"/>
                <a:gd name="T32" fmla="*/ 720 w 954"/>
                <a:gd name="T33" fmla="*/ 0 h 712"/>
                <a:gd name="T34" fmla="*/ 510 w 954"/>
                <a:gd name="T35" fmla="*/ 21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4" h="712">
                  <a:moveTo>
                    <a:pt x="0" y="214"/>
                  </a:moveTo>
                  <a:lnTo>
                    <a:pt x="0" y="214"/>
                  </a:lnTo>
                  <a:cubicBezTo>
                    <a:pt x="0" y="329"/>
                    <a:pt x="81" y="420"/>
                    <a:pt x="210" y="420"/>
                  </a:cubicBezTo>
                  <a:cubicBezTo>
                    <a:pt x="231" y="420"/>
                    <a:pt x="259" y="412"/>
                    <a:pt x="264" y="406"/>
                  </a:cubicBezTo>
                  <a:cubicBezTo>
                    <a:pt x="253" y="489"/>
                    <a:pt x="188" y="577"/>
                    <a:pt x="10" y="577"/>
                  </a:cubicBezTo>
                  <a:lnTo>
                    <a:pt x="10" y="712"/>
                  </a:lnTo>
                  <a:cubicBezTo>
                    <a:pt x="286" y="709"/>
                    <a:pt x="444" y="593"/>
                    <a:pt x="444" y="272"/>
                  </a:cubicBezTo>
                  <a:cubicBezTo>
                    <a:pt x="444" y="109"/>
                    <a:pt x="351" y="0"/>
                    <a:pt x="210" y="0"/>
                  </a:cubicBezTo>
                  <a:cubicBezTo>
                    <a:pt x="92" y="0"/>
                    <a:pt x="0" y="96"/>
                    <a:pt x="0" y="214"/>
                  </a:cubicBezTo>
                  <a:close/>
                  <a:moveTo>
                    <a:pt x="510" y="214"/>
                  </a:moveTo>
                  <a:lnTo>
                    <a:pt x="510" y="214"/>
                  </a:lnTo>
                  <a:cubicBezTo>
                    <a:pt x="510" y="329"/>
                    <a:pt x="591" y="420"/>
                    <a:pt x="720" y="420"/>
                  </a:cubicBezTo>
                  <a:cubicBezTo>
                    <a:pt x="741" y="420"/>
                    <a:pt x="769" y="412"/>
                    <a:pt x="774" y="406"/>
                  </a:cubicBezTo>
                  <a:cubicBezTo>
                    <a:pt x="763" y="489"/>
                    <a:pt x="698" y="577"/>
                    <a:pt x="521" y="577"/>
                  </a:cubicBezTo>
                  <a:lnTo>
                    <a:pt x="521" y="712"/>
                  </a:lnTo>
                  <a:cubicBezTo>
                    <a:pt x="796" y="709"/>
                    <a:pt x="954" y="593"/>
                    <a:pt x="954" y="272"/>
                  </a:cubicBezTo>
                  <a:cubicBezTo>
                    <a:pt x="954" y="109"/>
                    <a:pt x="862" y="0"/>
                    <a:pt x="720" y="0"/>
                  </a:cubicBezTo>
                  <a:cubicBezTo>
                    <a:pt x="602" y="0"/>
                    <a:pt x="510" y="96"/>
                    <a:pt x="510" y="21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79950" y="1466849"/>
            <a:ext cx="3995738" cy="3228975"/>
          </a:xfrm>
          <a:noFill/>
        </p:spPr>
        <p:txBody>
          <a:bodyPr lIns="72000" tIns="72000" rIns="72000" bIns="72000"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827358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tags" Target="../tags/tag1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4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image" Target="../media/image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3"/>
          <p:cNvSpPr txBox="1">
            <a:spLocks/>
          </p:cNvSpPr>
          <p:nvPr userDrawn="1"/>
        </p:nvSpPr>
        <p:spPr>
          <a:xfrm>
            <a:off x="474619" y="1359602"/>
            <a:ext cx="4025944" cy="114071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3000" b="1" kern="1200">
                <a:solidFill>
                  <a:srgbClr val="4F2D7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here to add </a:t>
            </a:r>
            <a:br>
              <a:rPr lang="en-US" dirty="0"/>
            </a:br>
            <a:r>
              <a:rPr lang="en-US" dirty="0"/>
              <a:t>title on this slide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6937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1"/>
          <p:cNvSpPr txBox="1">
            <a:spLocks/>
          </p:cNvSpPr>
          <p:nvPr userDrawn="1"/>
        </p:nvSpPr>
        <p:spPr>
          <a:xfrm>
            <a:off x="470699" y="3307079"/>
            <a:ext cx="4029864" cy="367445"/>
          </a:xfrm>
          <a:prstGeom prst="rect">
            <a:avLst/>
          </a:prstGeom>
        </p:spPr>
        <p:txBody>
          <a:bodyPr vert="horz" lIns="0"/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2000" b="1" kern="1200">
                <a:solidFill>
                  <a:srgbClr val="00A7B5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add name</a:t>
            </a:r>
          </a:p>
        </p:txBody>
      </p:sp>
      <p:sp>
        <p:nvSpPr>
          <p:cNvPr id="22" name="Text Placeholder 21"/>
          <p:cNvSpPr txBox="1">
            <a:spLocks/>
          </p:cNvSpPr>
          <p:nvPr userDrawn="1"/>
        </p:nvSpPr>
        <p:spPr>
          <a:xfrm>
            <a:off x="468313" y="3718560"/>
            <a:ext cx="4032250" cy="399414"/>
          </a:xfrm>
          <a:prstGeom prst="rect">
            <a:avLst/>
          </a:prstGeom>
        </p:spPr>
        <p:txBody>
          <a:bodyPr vert="horz" lIns="0"/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1800" kern="1200" baseline="0">
                <a:solidFill>
                  <a:srgbClr val="00A7B5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add position or firm</a:t>
            </a:r>
            <a:endParaRPr lang="en-US" dirty="0"/>
          </a:p>
        </p:txBody>
      </p:sp>
      <p:pic>
        <p:nvPicPr>
          <p:cNvPr id="15" name="GTLogoNoTag" hidden="1">
            <a:extLst>
              <a:ext uri="{FF2B5EF4-FFF2-40B4-BE49-F238E27FC236}">
                <a16:creationId xmlns:a16="http://schemas.microsoft.com/office/drawing/2014/main" id="{8412FA20-83B3-4C55-AF23-F06656DCE3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9366" y="426050"/>
            <a:ext cx="1961941" cy="638130"/>
          </a:xfrm>
          <a:prstGeom prst="rect">
            <a:avLst/>
          </a:prstGeom>
        </p:spPr>
      </p:pic>
      <p:pic>
        <p:nvPicPr>
          <p:cNvPr id="16" name="GTLogo">
            <a:extLst>
              <a:ext uri="{FF2B5EF4-FFF2-40B4-BE49-F238E27FC236}">
                <a16:creationId xmlns:a16="http://schemas.microsoft.com/office/drawing/2014/main" id="{860FB02E-D3C1-43A6-954C-64FE742B79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49366" y="426050"/>
            <a:ext cx="1961941" cy="6381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83EE44E-8690-42A3-BEA0-AB9F5F5CF3BF}"/>
              </a:ext>
            </a:extLst>
          </p:cNvPr>
          <p:cNvSpPr/>
          <p:nvPr userDrawn="1"/>
        </p:nvSpPr>
        <p:spPr>
          <a:xfrm>
            <a:off x="387831" y="4905628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600" dirty="0"/>
              <a:t>© 2019 Grant Thornton New Zealand Ltd.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6070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457200" rtl="0" eaLnBrk="1" latinLnBrk="0" hangingPunct="1"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360000" algn="l" defTabSz="457200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7200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2">
          <p15:clr>
            <a:srgbClr val="F26B43"/>
          </p15:clr>
        </p15:guide>
        <p15:guide id="2" pos="295">
          <p15:clr>
            <a:srgbClr val="F26B43"/>
          </p15:clr>
        </p15:guide>
        <p15:guide id="3" orient="horz" pos="645">
          <p15:clr>
            <a:srgbClr val="F26B43"/>
          </p15:clr>
        </p15:guide>
        <p15:guide id="4" pos="593">
          <p15:clr>
            <a:srgbClr val="F26B43"/>
          </p15:clr>
        </p15:guide>
        <p15:guide id="5" pos="737">
          <p15:clr>
            <a:srgbClr val="F26B43"/>
          </p15:clr>
        </p15:guide>
        <p15:guide id="6" pos="1034">
          <p15:clr>
            <a:srgbClr val="F26B43"/>
          </p15:clr>
        </p15:guide>
        <p15:guide id="7" pos="1179">
          <p15:clr>
            <a:srgbClr val="F26B43"/>
          </p15:clr>
        </p15:guide>
        <p15:guide id="8" pos="1479">
          <p15:clr>
            <a:srgbClr val="F26B43"/>
          </p15:clr>
        </p15:guide>
        <p15:guide id="9" pos="1625">
          <p15:clr>
            <a:srgbClr val="F26B43"/>
          </p15:clr>
        </p15:guide>
        <p15:guide id="10" pos="1922">
          <p15:clr>
            <a:srgbClr val="F26B43"/>
          </p15:clr>
        </p15:guide>
        <p15:guide id="11" pos="2066">
          <p15:clr>
            <a:srgbClr val="F26B43"/>
          </p15:clr>
        </p15:guide>
        <p15:guide id="12" pos="2364">
          <p15:clr>
            <a:srgbClr val="F26B43"/>
          </p15:clr>
        </p15:guide>
        <p15:guide id="13" pos="2511">
          <p15:clr>
            <a:srgbClr val="F26B43"/>
          </p15:clr>
        </p15:guide>
        <p15:guide id="14" pos="2808">
          <p15:clr>
            <a:srgbClr val="F26B43"/>
          </p15:clr>
        </p15:guide>
        <p15:guide id="15" pos="2954">
          <p15:clr>
            <a:srgbClr val="F26B43"/>
          </p15:clr>
        </p15:guide>
        <p15:guide id="16" pos="3251">
          <p15:clr>
            <a:srgbClr val="F26B43"/>
          </p15:clr>
        </p15:guide>
        <p15:guide id="17" pos="3398">
          <p15:clr>
            <a:srgbClr val="F26B43"/>
          </p15:clr>
        </p15:guide>
        <p15:guide id="18" pos="3695">
          <p15:clr>
            <a:srgbClr val="F26B43"/>
          </p15:clr>
        </p15:guide>
        <p15:guide id="19" pos="3839">
          <p15:clr>
            <a:srgbClr val="F26B43"/>
          </p15:clr>
        </p15:guide>
        <p15:guide id="20" pos="4136">
          <p15:clr>
            <a:srgbClr val="F26B43"/>
          </p15:clr>
        </p15:guide>
        <p15:guide id="21" pos="4283">
          <p15:clr>
            <a:srgbClr val="F26B43"/>
          </p15:clr>
        </p15:guide>
        <p15:guide id="22" pos="4580">
          <p15:clr>
            <a:srgbClr val="F26B43"/>
          </p15:clr>
        </p15:guide>
        <p15:guide id="23" pos="4727">
          <p15:clr>
            <a:srgbClr val="F26B43"/>
          </p15:clr>
        </p15:guide>
        <p15:guide id="24" pos="5022">
          <p15:clr>
            <a:srgbClr val="F26B43"/>
          </p15:clr>
        </p15:guide>
        <p15:guide id="25" pos="5465">
          <p15:clr>
            <a:srgbClr val="F26B43"/>
          </p15:clr>
        </p15:guide>
        <p15:guide id="26" pos="5169">
          <p15:clr>
            <a:srgbClr val="F26B43"/>
          </p15:clr>
        </p15:guide>
        <p15:guide id="27" orient="horz" pos="758">
          <p15:clr>
            <a:srgbClr val="F26B43"/>
          </p15:clr>
        </p15:guide>
        <p15:guide id="28" orient="horz" pos="1098">
          <p15:clr>
            <a:srgbClr val="F26B43"/>
          </p15:clr>
        </p15:guide>
        <p15:guide id="29" orient="horz" pos="1212">
          <p15:clr>
            <a:srgbClr val="F26B43"/>
          </p15:clr>
        </p15:guide>
        <p15:guide id="30" orient="horz" pos="1575">
          <p15:clr>
            <a:srgbClr val="F26B43"/>
          </p15:clr>
        </p15:guide>
        <p15:guide id="31" orient="horz" pos="1688">
          <p15:clr>
            <a:srgbClr val="F26B43"/>
          </p15:clr>
        </p15:guide>
        <p15:guide id="32" orient="horz" pos="2028">
          <p15:clr>
            <a:srgbClr val="F26B43"/>
          </p15:clr>
        </p15:guide>
        <p15:guide id="33" orient="horz" pos="2142">
          <p15:clr>
            <a:srgbClr val="F26B43"/>
          </p15:clr>
        </p15:guide>
        <p15:guide id="34" orient="horz" pos="2505">
          <p15:clr>
            <a:srgbClr val="F26B43"/>
          </p15:clr>
        </p15:guide>
        <p15:guide id="35" orient="horz" pos="2618">
          <p15:clr>
            <a:srgbClr val="F26B43"/>
          </p15:clr>
        </p15:guide>
        <p15:guide id="36" orient="horz" pos="2958">
          <p15:clr>
            <a:srgbClr val="F26B43"/>
          </p15:clr>
        </p15:guide>
        <p15:guide id="37" orient="horz" pos="91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469370" y="4887834"/>
            <a:ext cx="2626255" cy="0"/>
          </a:xfrm>
          <a:prstGeom prst="line">
            <a:avLst/>
          </a:prstGeom>
          <a:ln w="1905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3"/>
          <p:cNvSpPr txBox="1">
            <a:spLocks/>
          </p:cNvSpPr>
          <p:nvPr userDrawn="1"/>
        </p:nvSpPr>
        <p:spPr>
          <a:xfrm>
            <a:off x="468313" y="2619375"/>
            <a:ext cx="8207372" cy="1569556"/>
          </a:xfrm>
          <a:prstGeom prst="rect">
            <a:avLst/>
          </a:prstGeom>
        </p:spPr>
        <p:txBody>
          <a:bodyPr vert="horz" lIns="0" rIns="0"/>
          <a:lstStyle>
            <a:lvl1pPr algn="l" defTabSz="4572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000" b="1" kern="1200">
                <a:solidFill>
                  <a:srgbClr val="FFFFFF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here to add title</a:t>
            </a:r>
            <a:br>
              <a:rPr lang="en-US"/>
            </a:br>
            <a:r>
              <a:rPr lang="en-US"/>
              <a:t>on two decks</a:t>
            </a:r>
            <a:endParaRPr lang="en-US" dirty="0"/>
          </a:p>
        </p:txBody>
      </p:sp>
      <p:sp>
        <p:nvSpPr>
          <p:cNvPr id="20" name="Text Placeholder 3"/>
          <p:cNvSpPr txBox="1">
            <a:spLocks/>
          </p:cNvSpPr>
          <p:nvPr userDrawn="1"/>
        </p:nvSpPr>
        <p:spPr>
          <a:xfrm>
            <a:off x="468313" y="1203324"/>
            <a:ext cx="8207375" cy="63944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l" defTabSz="457200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69370" y="4906694"/>
            <a:ext cx="183600" cy="183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US" sz="6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FF48407-9AE9-463E-9826-84A5E1C6074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4413D4-2954-4F90-9417-E758207EC64C}"/>
              </a:ext>
            </a:extLst>
          </p:cNvPr>
          <p:cNvSpPr/>
          <p:nvPr userDrawn="1"/>
        </p:nvSpPr>
        <p:spPr>
          <a:xfrm>
            <a:off x="561170" y="4901573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600" dirty="0">
                <a:solidFill>
                  <a:srgbClr val="FFFFFF"/>
                </a:solidFill>
              </a:rPr>
              <a:t>© 2019 Grant Thornton New Zealand Ltd.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00347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457200" rtl="0" eaLnBrk="1" latinLnBrk="0" hangingPunct="1"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360000" algn="l" defTabSz="457200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7200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2">
          <p15:clr>
            <a:srgbClr val="F26B43"/>
          </p15:clr>
        </p15:guide>
        <p15:guide id="2" pos="295">
          <p15:clr>
            <a:srgbClr val="F26B43"/>
          </p15:clr>
        </p15:guide>
        <p15:guide id="3" orient="horz" pos="645">
          <p15:clr>
            <a:srgbClr val="F26B43"/>
          </p15:clr>
        </p15:guide>
        <p15:guide id="4" pos="593">
          <p15:clr>
            <a:srgbClr val="F26B43"/>
          </p15:clr>
        </p15:guide>
        <p15:guide id="5" pos="737">
          <p15:clr>
            <a:srgbClr val="F26B43"/>
          </p15:clr>
        </p15:guide>
        <p15:guide id="6" pos="1034">
          <p15:clr>
            <a:srgbClr val="F26B43"/>
          </p15:clr>
        </p15:guide>
        <p15:guide id="7" pos="1179">
          <p15:clr>
            <a:srgbClr val="F26B43"/>
          </p15:clr>
        </p15:guide>
        <p15:guide id="8" pos="1479">
          <p15:clr>
            <a:srgbClr val="F26B43"/>
          </p15:clr>
        </p15:guide>
        <p15:guide id="9" pos="1625">
          <p15:clr>
            <a:srgbClr val="F26B43"/>
          </p15:clr>
        </p15:guide>
        <p15:guide id="10" pos="1922">
          <p15:clr>
            <a:srgbClr val="F26B43"/>
          </p15:clr>
        </p15:guide>
        <p15:guide id="11" pos="2066">
          <p15:clr>
            <a:srgbClr val="F26B43"/>
          </p15:clr>
        </p15:guide>
        <p15:guide id="12" pos="2364">
          <p15:clr>
            <a:srgbClr val="F26B43"/>
          </p15:clr>
        </p15:guide>
        <p15:guide id="13" pos="2511">
          <p15:clr>
            <a:srgbClr val="F26B43"/>
          </p15:clr>
        </p15:guide>
        <p15:guide id="14" pos="2808">
          <p15:clr>
            <a:srgbClr val="F26B43"/>
          </p15:clr>
        </p15:guide>
        <p15:guide id="15" pos="2954">
          <p15:clr>
            <a:srgbClr val="F26B43"/>
          </p15:clr>
        </p15:guide>
        <p15:guide id="16" pos="3251">
          <p15:clr>
            <a:srgbClr val="F26B43"/>
          </p15:clr>
        </p15:guide>
        <p15:guide id="17" pos="3398">
          <p15:clr>
            <a:srgbClr val="F26B43"/>
          </p15:clr>
        </p15:guide>
        <p15:guide id="18" pos="3695">
          <p15:clr>
            <a:srgbClr val="F26B43"/>
          </p15:clr>
        </p15:guide>
        <p15:guide id="19" pos="3839">
          <p15:clr>
            <a:srgbClr val="F26B43"/>
          </p15:clr>
        </p15:guide>
        <p15:guide id="20" pos="4136">
          <p15:clr>
            <a:srgbClr val="F26B43"/>
          </p15:clr>
        </p15:guide>
        <p15:guide id="21" pos="4283">
          <p15:clr>
            <a:srgbClr val="F26B43"/>
          </p15:clr>
        </p15:guide>
        <p15:guide id="22" pos="4580">
          <p15:clr>
            <a:srgbClr val="F26B43"/>
          </p15:clr>
        </p15:guide>
        <p15:guide id="23" pos="4727">
          <p15:clr>
            <a:srgbClr val="F26B43"/>
          </p15:clr>
        </p15:guide>
        <p15:guide id="24" pos="5022">
          <p15:clr>
            <a:srgbClr val="F26B43"/>
          </p15:clr>
        </p15:guide>
        <p15:guide id="25" pos="5465">
          <p15:clr>
            <a:srgbClr val="F26B43"/>
          </p15:clr>
        </p15:guide>
        <p15:guide id="26" pos="5169">
          <p15:clr>
            <a:srgbClr val="F26B43"/>
          </p15:clr>
        </p15:guide>
        <p15:guide id="27" orient="horz" pos="758">
          <p15:clr>
            <a:srgbClr val="F26B43"/>
          </p15:clr>
        </p15:guide>
        <p15:guide id="28" orient="horz" pos="1098">
          <p15:clr>
            <a:srgbClr val="F26B43"/>
          </p15:clr>
        </p15:guide>
        <p15:guide id="29" orient="horz" pos="1212">
          <p15:clr>
            <a:srgbClr val="F26B43"/>
          </p15:clr>
        </p15:guide>
        <p15:guide id="30" orient="horz" pos="1575">
          <p15:clr>
            <a:srgbClr val="F26B43"/>
          </p15:clr>
        </p15:guide>
        <p15:guide id="31" orient="horz" pos="1688">
          <p15:clr>
            <a:srgbClr val="F26B43"/>
          </p15:clr>
        </p15:guide>
        <p15:guide id="32" orient="horz" pos="2028">
          <p15:clr>
            <a:srgbClr val="F26B43"/>
          </p15:clr>
        </p15:guide>
        <p15:guide id="33" orient="horz" pos="2142">
          <p15:clr>
            <a:srgbClr val="F26B43"/>
          </p15:clr>
        </p15:guide>
        <p15:guide id="34" orient="horz" pos="2505">
          <p15:clr>
            <a:srgbClr val="F26B43"/>
          </p15:clr>
        </p15:guide>
        <p15:guide id="35" orient="horz" pos="2618">
          <p15:clr>
            <a:srgbClr val="F26B43"/>
          </p15:clr>
        </p15:guide>
        <p15:guide id="36" orient="horz" pos="2958">
          <p15:clr>
            <a:srgbClr val="F26B43"/>
          </p15:clr>
        </p15:guide>
        <p15:guide id="37" orient="horz" pos="91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>
            <a:off x="46937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370" y="1466849"/>
            <a:ext cx="8206318" cy="3228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grpSp>
        <p:nvGrpSpPr>
          <p:cNvPr id="12" name="GTLogo"/>
          <p:cNvGrpSpPr>
            <a:grpSpLocks noChangeAspect="1"/>
          </p:cNvGrpSpPr>
          <p:nvPr userDrawn="1">
            <p:custDataLst>
              <p:tags r:id="rId20"/>
            </p:custDataLst>
          </p:nvPr>
        </p:nvGrpSpPr>
        <p:grpSpPr>
          <a:xfrm>
            <a:off x="6581775" y="4827583"/>
            <a:ext cx="2123675" cy="230373"/>
            <a:chOff x="8093075" y="6253163"/>
            <a:chExt cx="2076763" cy="225284"/>
          </a:xfrm>
        </p:grpSpPr>
        <p:pic>
          <p:nvPicPr>
            <p:cNvPr id="14" name="GTLogo"/>
            <p:cNvPicPr>
              <a:picLocks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838" y="6273800"/>
              <a:ext cx="1818000" cy="204647"/>
            </a:xfrm>
            <a:prstGeom prst="rect">
              <a:avLst/>
            </a:prstGeom>
          </p:spPr>
        </p:pic>
        <p:pic>
          <p:nvPicPr>
            <p:cNvPr id="15" name="GTLogo" descr="GTlogo-primary-no tagline-RGB2012.jp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3075" y="6253163"/>
              <a:ext cx="205559" cy="20555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69370" y="4906694"/>
            <a:ext cx="183600" cy="183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US" sz="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GTLogoNoTag" hidden="1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67" y="4803143"/>
            <a:ext cx="1249683" cy="2590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39A2C33-3F94-4BDC-9724-D2078A1D6A6D}"/>
              </a:ext>
            </a:extLst>
          </p:cNvPr>
          <p:cNvSpPr/>
          <p:nvPr userDrawn="1"/>
        </p:nvSpPr>
        <p:spPr>
          <a:xfrm>
            <a:off x="539181" y="4905628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600" dirty="0"/>
              <a:t>© 2019 Grant Thornton New Zealand Ltd.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8260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59" r:id="rId2"/>
    <p:sldLayoutId id="2147483725" r:id="rId3"/>
    <p:sldLayoutId id="2147483731" r:id="rId4"/>
    <p:sldLayoutId id="2147483727" r:id="rId5"/>
    <p:sldLayoutId id="2147483757" r:id="rId6"/>
    <p:sldLayoutId id="2147483714" r:id="rId7"/>
    <p:sldLayoutId id="2147483732" r:id="rId8"/>
    <p:sldLayoutId id="2147483756" r:id="rId9"/>
    <p:sldLayoutId id="2147483752" r:id="rId10"/>
    <p:sldLayoutId id="2147483733" r:id="rId11"/>
    <p:sldLayoutId id="2147483755" r:id="rId12"/>
    <p:sldLayoutId id="2147483749" r:id="rId13"/>
    <p:sldLayoutId id="2147483750" r:id="rId14"/>
    <p:sldLayoutId id="2147483751" r:id="rId15"/>
    <p:sldLayoutId id="2147483766" r:id="rId16"/>
    <p:sldLayoutId id="2147483735" r:id="rId17"/>
    <p:sldLayoutId id="2147483800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457200" rtl="0" eaLnBrk="1" latinLnBrk="0" hangingPunct="1"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360000" algn="l" defTabSz="457200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7200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2">
          <p15:clr>
            <a:srgbClr val="F26B43"/>
          </p15:clr>
        </p15:guide>
        <p15:guide id="2" pos="295">
          <p15:clr>
            <a:srgbClr val="F26B43"/>
          </p15:clr>
        </p15:guide>
        <p15:guide id="3" orient="horz" pos="645">
          <p15:clr>
            <a:srgbClr val="F26B43"/>
          </p15:clr>
        </p15:guide>
        <p15:guide id="4" pos="593" userDrawn="1">
          <p15:clr>
            <a:srgbClr val="F26B43"/>
          </p15:clr>
        </p15:guide>
        <p15:guide id="5" pos="737" userDrawn="1">
          <p15:clr>
            <a:srgbClr val="F26B43"/>
          </p15:clr>
        </p15:guide>
        <p15:guide id="6" pos="1034" userDrawn="1">
          <p15:clr>
            <a:srgbClr val="F26B43"/>
          </p15:clr>
        </p15:guide>
        <p15:guide id="7" pos="1179">
          <p15:clr>
            <a:srgbClr val="F26B43"/>
          </p15:clr>
        </p15:guide>
        <p15:guide id="8" pos="1479" userDrawn="1">
          <p15:clr>
            <a:srgbClr val="F26B43"/>
          </p15:clr>
        </p15:guide>
        <p15:guide id="9" pos="1625" userDrawn="1">
          <p15:clr>
            <a:srgbClr val="F26B43"/>
          </p15:clr>
        </p15:guide>
        <p15:guide id="10" pos="1922" userDrawn="1">
          <p15:clr>
            <a:srgbClr val="F26B43"/>
          </p15:clr>
        </p15:guide>
        <p15:guide id="11" pos="2066" userDrawn="1">
          <p15:clr>
            <a:srgbClr val="F26B43"/>
          </p15:clr>
        </p15:guide>
        <p15:guide id="12" pos="2364" userDrawn="1">
          <p15:clr>
            <a:srgbClr val="F26B43"/>
          </p15:clr>
        </p15:guide>
        <p15:guide id="13" pos="2511" userDrawn="1">
          <p15:clr>
            <a:srgbClr val="F26B43"/>
          </p15:clr>
        </p15:guide>
        <p15:guide id="14" pos="2808" userDrawn="1">
          <p15:clr>
            <a:srgbClr val="F26B43"/>
          </p15:clr>
        </p15:guide>
        <p15:guide id="15" pos="2954" userDrawn="1">
          <p15:clr>
            <a:srgbClr val="F26B43"/>
          </p15:clr>
        </p15:guide>
        <p15:guide id="16" pos="3251" userDrawn="1">
          <p15:clr>
            <a:srgbClr val="F26B43"/>
          </p15:clr>
        </p15:guide>
        <p15:guide id="17" pos="3398" userDrawn="1">
          <p15:clr>
            <a:srgbClr val="F26B43"/>
          </p15:clr>
        </p15:guide>
        <p15:guide id="18" pos="3695" userDrawn="1">
          <p15:clr>
            <a:srgbClr val="F26B43"/>
          </p15:clr>
        </p15:guide>
        <p15:guide id="19" pos="3839" userDrawn="1">
          <p15:clr>
            <a:srgbClr val="F26B43"/>
          </p15:clr>
        </p15:guide>
        <p15:guide id="20" pos="4136" userDrawn="1">
          <p15:clr>
            <a:srgbClr val="F26B43"/>
          </p15:clr>
        </p15:guide>
        <p15:guide id="21" pos="4283" userDrawn="1">
          <p15:clr>
            <a:srgbClr val="F26B43"/>
          </p15:clr>
        </p15:guide>
        <p15:guide id="22" pos="4580" userDrawn="1">
          <p15:clr>
            <a:srgbClr val="F26B43"/>
          </p15:clr>
        </p15:guide>
        <p15:guide id="23" pos="4727" userDrawn="1">
          <p15:clr>
            <a:srgbClr val="F26B43"/>
          </p15:clr>
        </p15:guide>
        <p15:guide id="24" pos="5022" userDrawn="1">
          <p15:clr>
            <a:srgbClr val="F26B43"/>
          </p15:clr>
        </p15:guide>
        <p15:guide id="25" pos="5465">
          <p15:clr>
            <a:srgbClr val="F26B43"/>
          </p15:clr>
        </p15:guide>
        <p15:guide id="26" pos="5169" userDrawn="1">
          <p15:clr>
            <a:srgbClr val="F26B43"/>
          </p15:clr>
        </p15:guide>
        <p15:guide id="27" orient="horz" pos="758">
          <p15:clr>
            <a:srgbClr val="F26B43"/>
          </p15:clr>
        </p15:guide>
        <p15:guide id="28" orient="horz" pos="1098">
          <p15:clr>
            <a:srgbClr val="F26B43"/>
          </p15:clr>
        </p15:guide>
        <p15:guide id="29" orient="horz" pos="1212">
          <p15:clr>
            <a:srgbClr val="F26B43"/>
          </p15:clr>
        </p15:guide>
        <p15:guide id="30" orient="horz" pos="1575">
          <p15:clr>
            <a:srgbClr val="F26B43"/>
          </p15:clr>
        </p15:guide>
        <p15:guide id="31" orient="horz" pos="1688" userDrawn="1">
          <p15:clr>
            <a:srgbClr val="F26B43"/>
          </p15:clr>
        </p15:guide>
        <p15:guide id="32" orient="horz" pos="2028">
          <p15:clr>
            <a:srgbClr val="F26B43"/>
          </p15:clr>
        </p15:guide>
        <p15:guide id="33" orient="horz" pos="2142">
          <p15:clr>
            <a:srgbClr val="F26B43"/>
          </p15:clr>
        </p15:guide>
        <p15:guide id="34" orient="horz" pos="2505" userDrawn="1">
          <p15:clr>
            <a:srgbClr val="F26B43"/>
          </p15:clr>
        </p15:guide>
        <p15:guide id="35" orient="horz" pos="2618" userDrawn="1">
          <p15:clr>
            <a:srgbClr val="F26B43"/>
          </p15:clr>
        </p15:guide>
        <p15:guide id="36" orient="horz" pos="2958">
          <p15:clr>
            <a:srgbClr val="F26B43"/>
          </p15:clr>
        </p15:guide>
        <p15:guide id="37" orient="horz" pos="91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82E224F-17B7-43B7-B857-368370112D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6322" r="14516"/>
          <a:stretch/>
        </p:blipFill>
        <p:spPr>
          <a:xfrm>
            <a:off x="4463820" y="1203325"/>
            <a:ext cx="4680181" cy="3940175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35E361-175E-4C18-BD19-7819531614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0699" y="3842030"/>
            <a:ext cx="4029864" cy="367445"/>
          </a:xfrm>
        </p:spPr>
        <p:txBody>
          <a:bodyPr/>
          <a:lstStyle/>
          <a:p>
            <a:r>
              <a:rPr lang="en-US" dirty="0"/>
              <a:t>Brayden Smith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452A1-2B10-4C20-81C8-8F4B90EB66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4197531"/>
            <a:ext cx="4032250" cy="399414"/>
          </a:xfrm>
        </p:spPr>
        <p:txBody>
          <a:bodyPr/>
          <a:lstStyle/>
          <a:p>
            <a:r>
              <a:rPr lang="en-US" dirty="0"/>
              <a:t>Grant Thornton New Zealand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940D9-61CA-4217-855B-72B2B1E51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619" y="1359603"/>
            <a:ext cx="5409887" cy="1134782"/>
          </a:xfrm>
        </p:spPr>
        <p:txBody>
          <a:bodyPr/>
          <a:lstStyle/>
          <a:p>
            <a:r>
              <a:rPr lang="en-NZ" sz="3200" dirty="0"/>
              <a:t>The future of financial reporting</a:t>
            </a:r>
          </a:p>
        </p:txBody>
      </p:sp>
    </p:spTree>
    <p:extLst>
      <p:ext uri="{BB962C8B-B14F-4D97-AF65-F5344CB8AC3E}">
        <p14:creationId xmlns:p14="http://schemas.microsoft.com/office/powerpoint/2010/main" val="875542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D24EE-CFCF-45A1-BF09-19BA80E37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6" y="359571"/>
            <a:ext cx="8568372" cy="1107278"/>
          </a:xfrm>
        </p:spPr>
        <p:txBody>
          <a:bodyPr>
            <a:normAutofit/>
          </a:bodyPr>
          <a:lstStyle/>
          <a:p>
            <a:r>
              <a:rPr lang="en-NZ" sz="3200" dirty="0"/>
              <a:t>Analysis of Tier 4 (&gt;70% of sector by number)</a:t>
            </a:r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605AE-6DAA-4DB2-92B7-F59DCB5952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474921-5CC6-4B5F-AE7C-8EBC364AE6BB}"/>
              </a:ext>
            </a:extLst>
          </p:cNvPr>
          <p:cNvSpPr/>
          <p:nvPr/>
        </p:nvSpPr>
        <p:spPr>
          <a:xfrm>
            <a:off x="398528" y="1466849"/>
            <a:ext cx="5416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b="1" dirty="0">
                <a:solidFill>
                  <a:srgbClr val="00A7B5"/>
                </a:solidFill>
              </a:rPr>
              <a:t>Total Assets and Equity (2016/17 Not Reported)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4C5A64D-1C85-4477-BE43-4DF59E2716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9275239"/>
              </p:ext>
            </p:extLst>
          </p:nvPr>
        </p:nvGraphicFramePr>
        <p:xfrm>
          <a:off x="469370" y="1800024"/>
          <a:ext cx="3623298" cy="2825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EE79639-295C-4A13-BDA1-9E47DB6799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1190009"/>
              </p:ext>
            </p:extLst>
          </p:nvPr>
        </p:nvGraphicFramePr>
        <p:xfrm>
          <a:off x="4092668" y="1800024"/>
          <a:ext cx="5015494" cy="2825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3998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9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D24EE-CFCF-45A1-BF09-19BA80E37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7" y="359571"/>
            <a:ext cx="5107710" cy="1107278"/>
          </a:xfrm>
        </p:spPr>
        <p:txBody>
          <a:bodyPr>
            <a:normAutofit/>
          </a:bodyPr>
          <a:lstStyle/>
          <a:p>
            <a:r>
              <a:rPr lang="en-NZ" sz="3200" dirty="0"/>
              <a:t>Analysis of Tier 4 (&gt;70% of sector by number)</a:t>
            </a:r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605AE-6DAA-4DB2-92B7-F59DCB5952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474921-5CC6-4B5F-AE7C-8EBC364AE6BB}"/>
              </a:ext>
            </a:extLst>
          </p:cNvPr>
          <p:cNvSpPr/>
          <p:nvPr/>
        </p:nvSpPr>
        <p:spPr>
          <a:xfrm>
            <a:off x="398528" y="1466849"/>
            <a:ext cx="3544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b="1" dirty="0">
                <a:solidFill>
                  <a:srgbClr val="00A7B5"/>
                </a:solidFill>
              </a:rPr>
              <a:t>What does net profit look like?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F38DB46-323A-4967-A902-D044E50D4C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4482405"/>
              </p:ext>
            </p:extLst>
          </p:nvPr>
        </p:nvGraphicFramePr>
        <p:xfrm>
          <a:off x="469369" y="1785301"/>
          <a:ext cx="5949719" cy="2998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F2BCD0E4-AC5D-4158-A752-3228498CA4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06" r="54096"/>
          <a:stretch/>
        </p:blipFill>
        <p:spPr>
          <a:xfrm>
            <a:off x="6565543" y="0"/>
            <a:ext cx="293603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0B92B09-53D4-42DE-85D2-29F5D0A16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z="3200" dirty="0"/>
              <a:t>Challenges: small entities</a:t>
            </a:r>
            <a:endParaRPr lang="en-NZ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86A146-94CB-4336-BF98-6963177755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370" y="1203325"/>
            <a:ext cx="8206318" cy="34925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1800" dirty="0"/>
              <a:t>Designing a framework that works for all (the unenviable task)</a:t>
            </a:r>
          </a:p>
          <a:p>
            <a:pPr marL="800100" lvl="1" indent="-342900">
              <a:buFont typeface="Arial" panose="020B0604020202020204" pitchFamily="34" charset="0"/>
              <a:buChar char="‒"/>
            </a:pPr>
            <a:r>
              <a:rPr lang="en-NZ" sz="1800" dirty="0"/>
              <a:t>Some very large asset holding entities (with minimal expenses)</a:t>
            </a:r>
          </a:p>
          <a:p>
            <a:pPr marL="800100" lvl="1" indent="-342900">
              <a:buFont typeface="Arial" panose="020B0604020202020204" pitchFamily="34" charset="0"/>
              <a:buChar char="‒"/>
            </a:pPr>
            <a:r>
              <a:rPr lang="en-NZ" sz="1800" dirty="0"/>
              <a:t>A large number of very (very) small entities</a:t>
            </a:r>
          </a:p>
          <a:p>
            <a:pPr marL="800100" lvl="1" indent="-342900">
              <a:buFont typeface="Arial" panose="020B0604020202020204" pitchFamily="34" charset="0"/>
              <a:buChar char="‒"/>
            </a:pPr>
            <a:r>
              <a:rPr lang="en-NZ" sz="1800" dirty="0"/>
              <a:t>Entities have limited resources and financial reporting is not a high priority</a:t>
            </a:r>
          </a:p>
          <a:p>
            <a:pPr marL="800100" lvl="1" indent="-342900">
              <a:buFont typeface="Arial" panose="020B0604020202020204" pitchFamily="34" charset="0"/>
              <a:buChar char="‒"/>
            </a:pPr>
            <a:r>
              <a:rPr lang="en-NZ" sz="1800" dirty="0"/>
              <a:t>A need to maintaining transparency/accountability</a:t>
            </a:r>
          </a:p>
          <a:p>
            <a:pPr marL="800100" lvl="1" indent="-342900">
              <a:buFont typeface="Arial" panose="020B0604020202020204" pitchFamily="34" charset="0"/>
              <a:buChar char="‒"/>
            </a:pPr>
            <a:r>
              <a:rPr lang="en-NZ" sz="1800" dirty="0"/>
              <a:t>Need to be able to report in four pages not 40 pages (but still provide appropriate and meaningful information)</a:t>
            </a:r>
          </a:p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90B79-6226-4F4A-B048-FA30FBC2F2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478D89-C96D-472D-AF27-36ED6389F7A8}" type="slidenum">
              <a:rPr lang="en-NZ" smtClean="0"/>
              <a:t>12</a:t>
            </a:fld>
            <a:endParaRPr lang="en-NZ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B6C97D-8C14-414F-8EBB-36F64F053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609" y="3950239"/>
            <a:ext cx="768032" cy="76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4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646809-E7AF-46D8-BB78-3CF880010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370" y="2252027"/>
            <a:ext cx="8207375" cy="639445"/>
          </a:xfrm>
        </p:spPr>
        <p:txBody>
          <a:bodyPr/>
          <a:lstStyle/>
          <a:p>
            <a:r>
              <a:rPr lang="en-NZ" dirty="0"/>
              <a:t>Thank you.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76E3A-B462-4DE1-BB5A-F79AAB98E0A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9618A4-6FFB-4606-BC87-71D6CC361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609" y="3950239"/>
            <a:ext cx="768032" cy="76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58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D6B0142-98B4-4C93-BC67-035369094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6" y="359570"/>
            <a:ext cx="8203692" cy="1280253"/>
          </a:xfrm>
        </p:spPr>
        <p:txBody>
          <a:bodyPr>
            <a:normAutofit/>
          </a:bodyPr>
          <a:lstStyle/>
          <a:p>
            <a:r>
              <a:rPr lang="en-NZ" sz="3200" dirty="0"/>
              <a:t>The financial reporting framework: where have we come from?</a:t>
            </a:r>
            <a:endParaRPr lang="en-NZ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FC5FA12-6CE7-4769-999A-DA0A6BF1D7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7919474"/>
              </p:ext>
            </p:extLst>
          </p:nvPr>
        </p:nvGraphicFramePr>
        <p:xfrm>
          <a:off x="2526792" y="1740498"/>
          <a:ext cx="4090416" cy="2593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70ECCC-50EA-4780-94F8-F325B27CC8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C2E470-A6F9-444D-A425-B506E2EB6B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2609" y="3950239"/>
            <a:ext cx="768032" cy="76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11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D6B0142-98B4-4C93-BC67-035369094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6" y="359570"/>
            <a:ext cx="8203692" cy="1280253"/>
          </a:xfrm>
        </p:spPr>
        <p:txBody>
          <a:bodyPr>
            <a:normAutofit/>
          </a:bodyPr>
          <a:lstStyle/>
          <a:p>
            <a:r>
              <a:rPr lang="en-NZ" sz="3200" dirty="0"/>
              <a:t>The financial reporting framework: where have we come from?</a:t>
            </a:r>
            <a:endParaRPr lang="en-NZ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FC5FA12-6CE7-4769-999A-DA0A6BF1D7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718451"/>
              </p:ext>
            </p:extLst>
          </p:nvPr>
        </p:nvGraphicFramePr>
        <p:xfrm>
          <a:off x="2526792" y="1740498"/>
          <a:ext cx="4090416" cy="2593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70ECCC-50EA-4780-94F8-F325B27CC8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FC77E4-A647-4549-A595-8F021725E2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2609" y="3950239"/>
            <a:ext cx="768032" cy="76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37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E3C9B-D6CB-4A79-9CB4-CC75F5947C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635" y="386218"/>
            <a:ext cx="8503920" cy="905241"/>
          </a:xfrm>
        </p:spPr>
        <p:txBody>
          <a:bodyPr>
            <a:normAutofit fontScale="90000"/>
          </a:bodyPr>
          <a:lstStyle/>
          <a:p>
            <a:pPr algn="l"/>
            <a:r>
              <a:rPr lang="en-NZ" sz="3600" dirty="0"/>
              <a:t>The financial reporting framework: where are we now?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5820AE38-464E-4582-A492-F82922EFEDF1}"/>
              </a:ext>
            </a:extLst>
          </p:cNvPr>
          <p:cNvSpPr/>
          <p:nvPr/>
        </p:nvSpPr>
        <p:spPr>
          <a:xfrm>
            <a:off x="6026908" y="1371844"/>
            <a:ext cx="2400245" cy="622281"/>
          </a:xfrm>
          <a:prstGeom prst="roundRect">
            <a:avLst/>
          </a:prstGeom>
          <a:solidFill>
            <a:srgbClr val="4F2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NZ" sz="1200" dirty="0">
                <a:solidFill>
                  <a:schemeClr val="bg1"/>
                </a:solidFill>
              </a:rPr>
              <a:t>For-Profit Entity</a:t>
            </a:r>
          </a:p>
        </p:txBody>
      </p:sp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3E9F75DD-64B3-47FD-B0C5-E1BB1706A574}"/>
              </a:ext>
            </a:extLst>
          </p:cNvPr>
          <p:cNvSpPr/>
          <p:nvPr/>
        </p:nvSpPr>
        <p:spPr>
          <a:xfrm>
            <a:off x="343580" y="1371844"/>
            <a:ext cx="5503412" cy="622281"/>
          </a:xfrm>
          <a:prstGeom prst="roundRect">
            <a:avLst/>
          </a:prstGeom>
          <a:solidFill>
            <a:srgbClr val="4F2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NZ" sz="1200" dirty="0">
                <a:solidFill>
                  <a:schemeClr val="bg1"/>
                </a:solidFill>
              </a:rPr>
              <a:t>Public Benefit Entity</a:t>
            </a: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B42241D5-679C-476B-8070-0B929F478D44}"/>
              </a:ext>
            </a:extLst>
          </p:cNvPr>
          <p:cNvSpPr/>
          <p:nvPr/>
        </p:nvSpPr>
        <p:spPr>
          <a:xfrm>
            <a:off x="3185769" y="2578810"/>
            <a:ext cx="2661748" cy="335399"/>
          </a:xfrm>
          <a:prstGeom prst="round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NZ" sz="1200" dirty="0">
                <a:solidFill>
                  <a:schemeClr val="bg1"/>
                </a:solidFill>
              </a:rPr>
              <a:t>PBE IPSAS (NFP) RDR</a:t>
            </a:r>
          </a:p>
        </p:txBody>
      </p:sp>
      <p:sp>
        <p:nvSpPr>
          <p:cNvPr id="18" name="Rounded Rectangle 14">
            <a:extLst>
              <a:ext uri="{FF2B5EF4-FFF2-40B4-BE49-F238E27FC236}">
                <a16:creationId xmlns:a16="http://schemas.microsoft.com/office/drawing/2014/main" id="{57F493A4-F0D2-49A7-8775-F9014B2B6DD2}"/>
              </a:ext>
            </a:extLst>
          </p:cNvPr>
          <p:cNvSpPr/>
          <p:nvPr/>
        </p:nvSpPr>
        <p:spPr>
          <a:xfrm>
            <a:off x="6027433" y="2118768"/>
            <a:ext cx="2400245" cy="513133"/>
          </a:xfrm>
          <a:prstGeom prst="round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NZ" sz="1200" dirty="0">
                <a:solidFill>
                  <a:schemeClr val="bg1"/>
                </a:solidFill>
              </a:rPr>
              <a:t>NZ IFRS</a:t>
            </a:r>
          </a:p>
        </p:txBody>
      </p:sp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9175B626-8020-4F8B-B3A0-9D861F96D914}"/>
              </a:ext>
            </a:extLst>
          </p:cNvPr>
          <p:cNvSpPr/>
          <p:nvPr/>
        </p:nvSpPr>
        <p:spPr>
          <a:xfrm>
            <a:off x="6026908" y="2804234"/>
            <a:ext cx="2400245" cy="522328"/>
          </a:xfrm>
          <a:prstGeom prst="round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NZ" sz="1200" dirty="0">
                <a:solidFill>
                  <a:schemeClr val="bg1"/>
                </a:solidFill>
              </a:rPr>
              <a:t>NZ IFRS RDR</a:t>
            </a:r>
          </a:p>
        </p:txBody>
      </p:sp>
      <p:sp>
        <p:nvSpPr>
          <p:cNvPr id="20" name="Rounded Rectangle 17">
            <a:extLst>
              <a:ext uri="{FF2B5EF4-FFF2-40B4-BE49-F238E27FC236}">
                <a16:creationId xmlns:a16="http://schemas.microsoft.com/office/drawing/2014/main" id="{A2D63054-206F-4B21-9FE5-23C602F6AD4C}"/>
              </a:ext>
            </a:extLst>
          </p:cNvPr>
          <p:cNvSpPr/>
          <p:nvPr/>
        </p:nvSpPr>
        <p:spPr>
          <a:xfrm>
            <a:off x="3185769" y="3958937"/>
            <a:ext cx="5242434" cy="335400"/>
          </a:xfrm>
          <a:prstGeom prst="roundRect">
            <a:avLst/>
          </a:prstGeom>
          <a:solidFill>
            <a:srgbClr val="9581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NZ" sz="1200" dirty="0">
                <a:solidFill>
                  <a:schemeClr val="bg1"/>
                </a:solidFill>
              </a:rPr>
              <a:t>SPFR framework (optional)</a:t>
            </a:r>
          </a:p>
        </p:txBody>
      </p:sp>
      <p:sp>
        <p:nvSpPr>
          <p:cNvPr id="21" name="Rounded Rectangle 16">
            <a:extLst>
              <a:ext uri="{FF2B5EF4-FFF2-40B4-BE49-F238E27FC236}">
                <a16:creationId xmlns:a16="http://schemas.microsoft.com/office/drawing/2014/main" id="{EA4D7E1B-EAEF-44AC-B796-FC4A8621E7B9}"/>
              </a:ext>
            </a:extLst>
          </p:cNvPr>
          <p:cNvSpPr/>
          <p:nvPr/>
        </p:nvSpPr>
        <p:spPr>
          <a:xfrm>
            <a:off x="3185769" y="2118768"/>
            <a:ext cx="2661748" cy="335399"/>
          </a:xfrm>
          <a:prstGeom prst="round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NZ" sz="1200" dirty="0">
                <a:solidFill>
                  <a:schemeClr val="bg1"/>
                </a:solidFill>
              </a:rPr>
              <a:t>PBE IPSAS (NFP)</a:t>
            </a:r>
          </a:p>
        </p:txBody>
      </p:sp>
      <p:sp>
        <p:nvSpPr>
          <p:cNvPr id="22" name="Rounded Rectangle 18">
            <a:extLst>
              <a:ext uri="{FF2B5EF4-FFF2-40B4-BE49-F238E27FC236}">
                <a16:creationId xmlns:a16="http://schemas.microsoft.com/office/drawing/2014/main" id="{DFD4D6A2-5013-43F9-83A0-4F1478C04AD2}"/>
              </a:ext>
            </a:extLst>
          </p:cNvPr>
          <p:cNvSpPr/>
          <p:nvPr/>
        </p:nvSpPr>
        <p:spPr>
          <a:xfrm>
            <a:off x="3185244" y="3498895"/>
            <a:ext cx="2661748" cy="335399"/>
          </a:xfrm>
          <a:prstGeom prst="roundRect">
            <a:avLst/>
          </a:prstGeom>
          <a:solidFill>
            <a:srgbClr val="FF7D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NZ" sz="1200" dirty="0">
                <a:solidFill>
                  <a:schemeClr val="bg1"/>
                </a:solidFill>
              </a:rPr>
              <a:t>Simple format (cash)</a:t>
            </a:r>
          </a:p>
        </p:txBody>
      </p:sp>
      <p:sp>
        <p:nvSpPr>
          <p:cNvPr id="23" name="Rounded Rectangle 19">
            <a:extLst>
              <a:ext uri="{FF2B5EF4-FFF2-40B4-BE49-F238E27FC236}">
                <a16:creationId xmlns:a16="http://schemas.microsoft.com/office/drawing/2014/main" id="{9AA9C645-F4CC-4B13-B5D3-B77E94A9142F}"/>
              </a:ext>
            </a:extLst>
          </p:cNvPr>
          <p:cNvSpPr/>
          <p:nvPr/>
        </p:nvSpPr>
        <p:spPr>
          <a:xfrm>
            <a:off x="3185769" y="3038852"/>
            <a:ext cx="2661748" cy="335399"/>
          </a:xfrm>
          <a:prstGeom prst="round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NZ" sz="1200" dirty="0">
                <a:solidFill>
                  <a:schemeClr val="bg1"/>
                </a:solidFill>
              </a:rPr>
              <a:t>Simple format (accrual)</a:t>
            </a:r>
          </a:p>
        </p:txBody>
      </p:sp>
      <p:sp>
        <p:nvSpPr>
          <p:cNvPr id="24" name="Rounded Rectangle 13">
            <a:extLst>
              <a:ext uri="{FF2B5EF4-FFF2-40B4-BE49-F238E27FC236}">
                <a16:creationId xmlns:a16="http://schemas.microsoft.com/office/drawing/2014/main" id="{927F58DA-E493-4FCC-BDA8-1C2A6AF453CD}"/>
              </a:ext>
            </a:extLst>
          </p:cNvPr>
          <p:cNvSpPr/>
          <p:nvPr/>
        </p:nvSpPr>
        <p:spPr>
          <a:xfrm>
            <a:off x="6026908" y="3498895"/>
            <a:ext cx="2400245" cy="335399"/>
          </a:xfrm>
          <a:prstGeom prst="roundRect">
            <a:avLst/>
          </a:prstGeom>
          <a:solidFill>
            <a:srgbClr val="C8B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NZ" sz="1200" dirty="0">
                <a:solidFill>
                  <a:schemeClr val="tx1"/>
                </a:solidFill>
              </a:rPr>
              <a:t>IRD minimum</a:t>
            </a:r>
          </a:p>
        </p:txBody>
      </p:sp>
      <p:sp>
        <p:nvSpPr>
          <p:cNvPr id="25" name="Rounded Rectangle 20">
            <a:extLst>
              <a:ext uri="{FF2B5EF4-FFF2-40B4-BE49-F238E27FC236}">
                <a16:creationId xmlns:a16="http://schemas.microsoft.com/office/drawing/2014/main" id="{FCF19887-36C4-422C-837E-7BD8206585BC}"/>
              </a:ext>
            </a:extLst>
          </p:cNvPr>
          <p:cNvSpPr/>
          <p:nvPr/>
        </p:nvSpPr>
        <p:spPr>
          <a:xfrm>
            <a:off x="344105" y="2578810"/>
            <a:ext cx="2661748" cy="335399"/>
          </a:xfrm>
          <a:prstGeom prst="round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NZ" sz="1200" dirty="0">
                <a:solidFill>
                  <a:schemeClr val="bg1"/>
                </a:solidFill>
              </a:rPr>
              <a:t>PBE IPSAS (PS) RDR</a:t>
            </a:r>
          </a:p>
        </p:txBody>
      </p:sp>
      <p:sp>
        <p:nvSpPr>
          <p:cNvPr id="26" name="Rounded Rectangle 21">
            <a:extLst>
              <a:ext uri="{FF2B5EF4-FFF2-40B4-BE49-F238E27FC236}">
                <a16:creationId xmlns:a16="http://schemas.microsoft.com/office/drawing/2014/main" id="{B4AE420D-0405-4775-9E75-93D00A013B3A}"/>
              </a:ext>
            </a:extLst>
          </p:cNvPr>
          <p:cNvSpPr/>
          <p:nvPr/>
        </p:nvSpPr>
        <p:spPr>
          <a:xfrm>
            <a:off x="344105" y="2118768"/>
            <a:ext cx="2661748" cy="335399"/>
          </a:xfrm>
          <a:prstGeom prst="round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NZ" sz="1200" dirty="0">
                <a:solidFill>
                  <a:schemeClr val="bg1"/>
                </a:solidFill>
              </a:rPr>
              <a:t>PBE IPSAS (PS)</a:t>
            </a:r>
          </a:p>
        </p:txBody>
      </p:sp>
      <p:sp>
        <p:nvSpPr>
          <p:cNvPr id="27" name="Rounded Rectangle 22">
            <a:extLst>
              <a:ext uri="{FF2B5EF4-FFF2-40B4-BE49-F238E27FC236}">
                <a16:creationId xmlns:a16="http://schemas.microsoft.com/office/drawing/2014/main" id="{858CE306-9B77-4967-B629-C61791FDD7F9}"/>
              </a:ext>
            </a:extLst>
          </p:cNvPr>
          <p:cNvSpPr/>
          <p:nvPr/>
        </p:nvSpPr>
        <p:spPr>
          <a:xfrm>
            <a:off x="344105" y="3498893"/>
            <a:ext cx="2661748" cy="335399"/>
          </a:xfrm>
          <a:prstGeom prst="roundRect">
            <a:avLst/>
          </a:prstGeom>
          <a:solidFill>
            <a:srgbClr val="FF7D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NZ" sz="1200" dirty="0">
                <a:solidFill>
                  <a:schemeClr val="bg1"/>
                </a:solidFill>
              </a:rPr>
              <a:t>Simple format (cash) - PS</a:t>
            </a:r>
          </a:p>
        </p:txBody>
      </p:sp>
      <p:sp>
        <p:nvSpPr>
          <p:cNvPr id="28" name="Rounded Rectangle 23">
            <a:extLst>
              <a:ext uri="{FF2B5EF4-FFF2-40B4-BE49-F238E27FC236}">
                <a16:creationId xmlns:a16="http://schemas.microsoft.com/office/drawing/2014/main" id="{03D1CC64-A298-4030-BBDD-EA67C4E8EFAB}"/>
              </a:ext>
            </a:extLst>
          </p:cNvPr>
          <p:cNvSpPr/>
          <p:nvPr/>
        </p:nvSpPr>
        <p:spPr>
          <a:xfrm>
            <a:off x="344104" y="3038852"/>
            <a:ext cx="2661747" cy="335399"/>
          </a:xfrm>
          <a:prstGeom prst="round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NZ" sz="1200" dirty="0">
                <a:solidFill>
                  <a:schemeClr val="bg1"/>
                </a:solidFill>
              </a:rPr>
              <a:t>Simple format (accrual) - PS</a:t>
            </a:r>
          </a:p>
        </p:txBody>
      </p:sp>
      <p:sp>
        <p:nvSpPr>
          <p:cNvPr id="29" name="Rounded Rectangle 17">
            <a:extLst>
              <a:ext uri="{FF2B5EF4-FFF2-40B4-BE49-F238E27FC236}">
                <a16:creationId xmlns:a16="http://schemas.microsoft.com/office/drawing/2014/main" id="{756EF555-46E5-417B-90AE-47B160E67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5244" y="4421882"/>
            <a:ext cx="5242434" cy="335400"/>
          </a:xfrm>
          <a:prstGeom prst="roundRect">
            <a:avLst/>
          </a:prstGeom>
          <a:solidFill>
            <a:srgbClr val="E92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NZ" sz="1200" dirty="0">
                <a:solidFill>
                  <a:schemeClr val="bg1"/>
                </a:solidFill>
              </a:rPr>
              <a:t>Something else 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DC1557-9F96-4ADA-B121-F90F08313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78D89-C96D-472D-AF27-36ED6389F7A8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38324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B9FB296-AC4F-4198-BE01-18BDB200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5" y="359570"/>
            <a:ext cx="5526469" cy="1761589"/>
          </a:xfrm>
        </p:spPr>
        <p:txBody>
          <a:bodyPr>
            <a:normAutofit/>
          </a:bodyPr>
          <a:lstStyle/>
          <a:p>
            <a:r>
              <a:rPr lang="en-NZ" sz="3200" dirty="0"/>
              <a:t>The financial reporting framework: where are we now?</a:t>
            </a:r>
            <a:endParaRPr lang="en-NZ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F5CAFA-6593-4163-B46A-67587A5F6E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370" y="1996749"/>
            <a:ext cx="5529094" cy="308038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1800" dirty="0"/>
              <a:t>The financial reporting framework is still very new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1800" dirty="0"/>
              <a:t>Will it change in the future?</a:t>
            </a:r>
          </a:p>
          <a:p>
            <a:pPr marL="800100" lvl="1" indent="-342900">
              <a:buFont typeface="Arial" panose="020B0604020202020204" pitchFamily="34" charset="0"/>
              <a:buChar char="‒"/>
            </a:pPr>
            <a:r>
              <a:rPr lang="en-NZ" sz="1800" dirty="0"/>
              <a:t>Undoubtedly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1800" dirty="0"/>
              <a:t>How?</a:t>
            </a:r>
          </a:p>
          <a:p>
            <a:pPr marL="800100" lvl="1" indent="-342900">
              <a:buFont typeface="Arial" panose="020B0604020202020204" pitchFamily="34" charset="0"/>
              <a:buChar char="‒"/>
            </a:pPr>
            <a:r>
              <a:rPr lang="en-NZ" sz="1800" dirty="0"/>
              <a:t>Difficult to predict, but analysis of the current environment gives clues</a:t>
            </a:r>
          </a:p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DF8D4-F196-432B-BDF6-7DA38D5C19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478D89-C96D-472D-AF27-36ED6389F7A8}" type="slidenum">
              <a:rPr lang="en-NZ" smtClean="0"/>
              <a:t>5</a:t>
            </a:fld>
            <a:endParaRPr lang="en-NZ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44C227-910C-44BF-A069-F6ADFA1F6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20" r="19091"/>
          <a:stretch/>
        </p:blipFill>
        <p:spPr>
          <a:xfrm>
            <a:off x="5915608" y="-165933"/>
            <a:ext cx="3228392" cy="532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2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9D537-88FD-42D7-BF83-B18A16382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z="3200" dirty="0"/>
              <a:t>Analysis of 27,500 charities</a:t>
            </a:r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6C145-0360-44AE-9E2F-1C605E9196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6</a:t>
            </a:fld>
            <a:endParaRPr lang="en-GB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B5A4989-149F-4958-89F1-2E395E403F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1141508"/>
              </p:ext>
            </p:extLst>
          </p:nvPr>
        </p:nvGraphicFramePr>
        <p:xfrm>
          <a:off x="378685" y="1089982"/>
          <a:ext cx="2686717" cy="3693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E671677-0CAA-49C4-8AD3-B659415930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3305864"/>
              </p:ext>
            </p:extLst>
          </p:nvPr>
        </p:nvGraphicFramePr>
        <p:xfrm>
          <a:off x="3134090" y="1089981"/>
          <a:ext cx="2686717" cy="3738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6519626-6382-4CB0-8FFE-08F6E00F66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5001294"/>
              </p:ext>
            </p:extLst>
          </p:nvPr>
        </p:nvGraphicFramePr>
        <p:xfrm>
          <a:off x="5889495" y="1100542"/>
          <a:ext cx="2714840" cy="3683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0468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Graphic spid="7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F5440-950F-445D-8D33-F8A6A5BCF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6" y="359570"/>
            <a:ext cx="8203692" cy="1347309"/>
          </a:xfrm>
        </p:spPr>
        <p:txBody>
          <a:bodyPr>
            <a:normAutofit/>
          </a:bodyPr>
          <a:lstStyle/>
          <a:p>
            <a:r>
              <a:rPr lang="en-NZ" sz="3200" dirty="0"/>
              <a:t>Future of financial reporting: large entities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33EEF-32C9-4EF2-B037-2B35908F01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370" y="1450849"/>
            <a:ext cx="8206318" cy="1120902"/>
          </a:xfrm>
        </p:spPr>
        <p:txBody>
          <a:bodyPr/>
          <a:lstStyle/>
          <a:p>
            <a:pPr marL="0" indent="0">
              <a:buNone/>
            </a:pPr>
            <a:r>
              <a:rPr lang="en-NZ" sz="1800" dirty="0"/>
              <a:t>Broadly yes, although: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1800" dirty="0"/>
              <a:t>Some issues where the sector is still finding revenue accounting a challenge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1800" dirty="0"/>
              <a:t>Size criteria may need rebalancing</a:t>
            </a:r>
          </a:p>
          <a:p>
            <a:endParaRPr lang="en-NZ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910D0D-F0CA-484F-8674-C69EB7EBB2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C6BAEC-AEA9-4A7A-99A1-8A84B6DA512B}"/>
              </a:ext>
            </a:extLst>
          </p:cNvPr>
          <p:cNvSpPr/>
          <p:nvPr/>
        </p:nvSpPr>
        <p:spPr>
          <a:xfrm>
            <a:off x="367354" y="1081516"/>
            <a:ext cx="8508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b="1" dirty="0">
                <a:solidFill>
                  <a:srgbClr val="00A7B5"/>
                </a:solidFill>
              </a:rPr>
              <a:t>Does the current financial reporting framework work well for large charities?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B7D217-6E6F-434D-B784-AFD859247A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66" b="36121"/>
          <a:stretch/>
        </p:blipFill>
        <p:spPr>
          <a:xfrm>
            <a:off x="0" y="2746199"/>
            <a:ext cx="9144000" cy="239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4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756CF-4500-4323-8005-CB743F579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6" y="359570"/>
            <a:ext cx="8203692" cy="1475325"/>
          </a:xfrm>
        </p:spPr>
        <p:txBody>
          <a:bodyPr>
            <a:normAutofit/>
          </a:bodyPr>
          <a:lstStyle/>
          <a:p>
            <a:r>
              <a:rPr lang="en-NZ" sz="3200" dirty="0"/>
              <a:t>Future of financial reporting: large entities</a:t>
            </a:r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3E17A-E4C6-4A95-A775-E2605666ED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0FB86DA-ED00-4773-9F43-870855AFFF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370" y="1164336"/>
            <a:ext cx="8206318" cy="366369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1800" dirty="0"/>
              <a:t>Significant changes in IFRS with flow through for Not-for-Profit sector</a:t>
            </a:r>
          </a:p>
          <a:p>
            <a:pPr marL="800100" lvl="1" indent="-342900">
              <a:buFont typeface="Arial" panose="020B0604020202020204" pitchFamily="34" charset="0"/>
              <a:buChar char="‒"/>
            </a:pPr>
            <a:r>
              <a:rPr lang="en-NZ" sz="1800" dirty="0"/>
              <a:t>IFRS 9 (Financial Instruments)</a:t>
            </a:r>
          </a:p>
          <a:p>
            <a:pPr marL="800100" lvl="1" indent="-342900">
              <a:buFont typeface="Arial" panose="020B0604020202020204" pitchFamily="34" charset="0"/>
              <a:buChar char="‒"/>
            </a:pPr>
            <a:r>
              <a:rPr lang="en-NZ" sz="1800" dirty="0"/>
              <a:t>IFRS 13 (Fair Value Measurement)</a:t>
            </a:r>
          </a:p>
          <a:p>
            <a:pPr marL="800100" lvl="1" indent="-342900">
              <a:buFont typeface="Arial" panose="020B0604020202020204" pitchFamily="34" charset="0"/>
              <a:buChar char="‒"/>
            </a:pPr>
            <a:r>
              <a:rPr lang="en-NZ" sz="1800" dirty="0"/>
              <a:t>IFRS 15 (Revenue)</a:t>
            </a:r>
          </a:p>
          <a:p>
            <a:pPr marL="800100" lvl="1" indent="-342900">
              <a:buFont typeface="Arial" panose="020B0604020202020204" pitchFamily="34" charset="0"/>
              <a:buChar char="‒"/>
            </a:pPr>
            <a:r>
              <a:rPr lang="en-NZ" sz="1800" dirty="0"/>
              <a:t>IFRS 16 (Leasing)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1800" dirty="0"/>
              <a:t>Other accounting standards on the horizon</a:t>
            </a:r>
          </a:p>
          <a:p>
            <a:pPr marL="800100" lvl="1" indent="-342900">
              <a:buFont typeface="Arial" panose="020B0604020202020204" pitchFamily="34" charset="0"/>
              <a:buChar char="‒"/>
            </a:pPr>
            <a:r>
              <a:rPr lang="en-NZ" sz="1800" dirty="0"/>
              <a:t>Expenditure standard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1800" dirty="0"/>
              <a:t>Consolidation (religious sector impacted in particular)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6F7EC6-D9B6-4F51-B3B6-6E0296A23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609" y="3950239"/>
            <a:ext cx="768032" cy="76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7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F5440-950F-445D-8D33-F8A6A5BCF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6" y="359570"/>
            <a:ext cx="8304650" cy="1347309"/>
          </a:xfrm>
        </p:spPr>
        <p:txBody>
          <a:bodyPr>
            <a:normAutofit/>
          </a:bodyPr>
          <a:lstStyle/>
          <a:p>
            <a:r>
              <a:rPr lang="en-NZ" sz="3200" dirty="0"/>
              <a:t>Future of financial reporting: small entities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33EEF-32C9-4EF2-B037-2B35908F01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370" y="1450848"/>
            <a:ext cx="8424694" cy="3017520"/>
          </a:xfrm>
        </p:spPr>
        <p:txBody>
          <a:bodyPr/>
          <a:lstStyle/>
          <a:p>
            <a:pPr marL="0" indent="0">
              <a:buNone/>
            </a:pPr>
            <a:r>
              <a:rPr lang="en-NZ" sz="1800" dirty="0"/>
              <a:t>Broadly no: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1800" dirty="0"/>
              <a:t>Tier 3 entities continue to be challenged in a number of areas of accounting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1800" dirty="0"/>
              <a:t>Lack of resources within financial reporting function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1800" dirty="0"/>
              <a:t>Compliance rates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1800" dirty="0"/>
              <a:t>Old GAAP/differential reporting still feature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1800" dirty="0"/>
              <a:t>Tier 4 entities – lack of balance sheet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1800" dirty="0"/>
              <a:t>Size criteria may need rebalancing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1800" dirty="0"/>
              <a:t>Structural imbalances in tier allocations driven by current tier </a:t>
            </a:r>
            <a:br>
              <a:rPr lang="en-NZ" sz="1800" dirty="0"/>
            </a:br>
            <a:r>
              <a:rPr lang="en-NZ" sz="1800" dirty="0"/>
              <a:t>selection criteria</a:t>
            </a:r>
          </a:p>
          <a:p>
            <a:endParaRPr lang="en-NZ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910D0D-F0CA-484F-8674-C69EB7EBB2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C6BAEC-AEA9-4A7A-99A1-8A84B6DA512B}"/>
              </a:ext>
            </a:extLst>
          </p:cNvPr>
          <p:cNvSpPr/>
          <p:nvPr/>
        </p:nvSpPr>
        <p:spPr>
          <a:xfrm>
            <a:off x="367354" y="1081516"/>
            <a:ext cx="8612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b="1" dirty="0">
                <a:solidFill>
                  <a:srgbClr val="00A7B5"/>
                </a:solidFill>
              </a:rPr>
              <a:t>Does the current financial reporting framework work well for small charities?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851C9-F2A2-47B6-87FD-51606CA83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609" y="3950239"/>
            <a:ext cx="768032" cy="76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7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AUTOMATIONTAG" val="LogoHideShape"/>
  <p:tag name="MS_XMLFILE_REGKEY" val=""/>
</p:tagLst>
</file>

<file path=ppt/theme/theme1.xml><?xml version="1.0" encoding="utf-8"?>
<a:theme xmlns:a="http://schemas.openxmlformats.org/drawingml/2006/main" name="1_Title pages">
  <a:themeElements>
    <a:clrScheme name="GT New">
      <a:dk1>
        <a:sysClr val="windowText" lastClr="000000"/>
      </a:dk1>
      <a:lt1>
        <a:sysClr val="window" lastClr="FFFFFF"/>
      </a:lt1>
      <a:dk2>
        <a:srgbClr val="747678"/>
      </a:dk2>
      <a:lt2>
        <a:srgbClr val="747678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 sz="2400" dirty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4F2D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400" dirty="0" err="1" smtClean="0"/>
        </a:defPPr>
      </a:lstStyle>
    </a:tx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  <a:extLst>
    <a:ext uri="{05A4C25C-085E-4340-85A3-A5531E510DB2}">
      <thm15:themeFamily xmlns:thm15="http://schemas.microsoft.com/office/thememl/2012/main" name="GTI_Onscreen template_16x9_v7.potx" id="{83463EB9-091D-4793-BE80-E0491A79D7D4}" vid="{B14144E2-4C08-4314-A29B-6AAB8E432B8F}"/>
    </a:ext>
  </a:extLst>
</a:theme>
</file>

<file path=ppt/theme/theme2.xml><?xml version="1.0" encoding="utf-8"?>
<a:theme xmlns:a="http://schemas.openxmlformats.org/drawingml/2006/main" name="2_Dividers">
  <a:themeElements>
    <a:clrScheme name="GT New">
      <a:dk1>
        <a:sysClr val="windowText" lastClr="000000"/>
      </a:dk1>
      <a:lt1>
        <a:sysClr val="window" lastClr="FFFFFF"/>
      </a:lt1>
      <a:dk2>
        <a:srgbClr val="747678"/>
      </a:dk2>
      <a:lt2>
        <a:srgbClr val="747678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4F2D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  <a:extLst>
    <a:ext uri="{05A4C25C-085E-4340-85A3-A5531E510DB2}">
      <thm15:themeFamily xmlns:thm15="http://schemas.microsoft.com/office/thememl/2012/main" name="GTI_Onscreen template_16x9_v7.potx" id="{83463EB9-091D-4793-BE80-E0491A79D7D4}" vid="{8F8F4C16-DC9D-4629-8927-F3990ED6718F}"/>
    </a:ext>
  </a:extLst>
</a:theme>
</file>

<file path=ppt/theme/theme3.xml><?xml version="1.0" encoding="utf-8"?>
<a:theme xmlns:a="http://schemas.openxmlformats.org/drawingml/2006/main" name="3_Content">
  <a:themeElements>
    <a:clrScheme name="GT New">
      <a:dk1>
        <a:sysClr val="windowText" lastClr="000000"/>
      </a:dk1>
      <a:lt1>
        <a:sysClr val="window" lastClr="FFFFFF"/>
      </a:lt1>
      <a:dk2>
        <a:srgbClr val="747678"/>
      </a:dk2>
      <a:lt2>
        <a:srgbClr val="747678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4F2D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  <a:extLst>
    <a:ext uri="{05A4C25C-085E-4340-85A3-A5531E510DB2}">
      <thm15:themeFamily xmlns:thm15="http://schemas.microsoft.com/office/thememl/2012/main" name="GTI_Onscreen template_16x9_v7.potx" id="{83463EB9-091D-4793-BE80-E0491A79D7D4}" vid="{17A63982-943C-4825-952A-AC2CA8579C9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189</TotalTime>
  <Words>509</Words>
  <Application>Microsoft Office PowerPoint</Application>
  <PresentationFormat>On-screen Show (16:9)</PresentationFormat>
  <Paragraphs>98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Symbol</vt:lpstr>
      <vt:lpstr>1_Title pages</vt:lpstr>
      <vt:lpstr>2_Dividers</vt:lpstr>
      <vt:lpstr>3_Content</vt:lpstr>
      <vt:lpstr>PowerPoint Presentation</vt:lpstr>
      <vt:lpstr>The financial reporting framework: where have we come from?</vt:lpstr>
      <vt:lpstr>The financial reporting framework: where have we come from?</vt:lpstr>
      <vt:lpstr>The financial reporting framework: where are we now?</vt:lpstr>
      <vt:lpstr>The financial reporting framework: where are we now?</vt:lpstr>
      <vt:lpstr>Analysis of 27,500 charities</vt:lpstr>
      <vt:lpstr>Future of financial reporting: large entities</vt:lpstr>
      <vt:lpstr>Future of financial reporting: large entities</vt:lpstr>
      <vt:lpstr>Future of financial reporting: small entities</vt:lpstr>
      <vt:lpstr>Analysis of Tier 4 (&gt;70% of sector by number)</vt:lpstr>
      <vt:lpstr>Analysis of Tier 4 (&gt;70% of sector by number)</vt:lpstr>
      <vt:lpstr>Challenges: small entities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Ankita Khanna</dc:creator>
  <cp:lastModifiedBy>Sara OHara</cp:lastModifiedBy>
  <cp:revision>118</cp:revision>
  <cp:lastPrinted>2017-03-06T12:25:00Z</cp:lastPrinted>
  <dcterms:created xsi:type="dcterms:W3CDTF">2019-03-10T23:39:54Z</dcterms:created>
  <dcterms:modified xsi:type="dcterms:W3CDTF">2019-04-16T03:48:06Z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bDocumentId">
    <vt:lpwstr>b98ea26b-2c2e-4441-aaed-d4fbb1659ed1</vt:lpwstr>
  </property>
  <property fmtid="{D5CDD505-2E9C-101B-9397-08002B2CF9AE}" pid="3" name="MSIP_Label_ff08177c-0981-490b-b709-594cd324bace_Enabled">
    <vt:lpwstr>True</vt:lpwstr>
  </property>
  <property fmtid="{D5CDD505-2E9C-101B-9397-08002B2CF9AE}" pid="4" name="MSIP_Label_ff08177c-0981-490b-b709-594cd324bace_SiteId">
    <vt:lpwstr>630ea444-bcbe-48cd-aeca-1414f57368e0</vt:lpwstr>
  </property>
  <property fmtid="{D5CDD505-2E9C-101B-9397-08002B2CF9AE}" pid="5" name="MSIP_Label_ff08177c-0981-490b-b709-594cd324bace_Owner">
    <vt:lpwstr>ankita.khanna@nz.gt.com</vt:lpwstr>
  </property>
  <property fmtid="{D5CDD505-2E9C-101B-9397-08002B2CF9AE}" pid="6" name="MSIP_Label_ff08177c-0981-490b-b709-594cd324bace_SetDate">
    <vt:lpwstr>2019-03-29T01:19:19.2679873Z</vt:lpwstr>
  </property>
  <property fmtid="{D5CDD505-2E9C-101B-9397-08002B2CF9AE}" pid="7" name="MSIP_Label_ff08177c-0981-490b-b709-594cd324bace_Name">
    <vt:lpwstr>General GTNZ</vt:lpwstr>
  </property>
  <property fmtid="{D5CDD505-2E9C-101B-9397-08002B2CF9AE}" pid="8" name="MSIP_Label_ff08177c-0981-490b-b709-594cd324bace_Application">
    <vt:lpwstr>Microsoft Azure Information Protection</vt:lpwstr>
  </property>
  <property fmtid="{D5CDD505-2E9C-101B-9397-08002B2CF9AE}" pid="9" name="MSIP_Label_ff08177c-0981-490b-b709-594cd324bace_Extended_MSFT_Method">
    <vt:lpwstr>Automatic</vt:lpwstr>
  </property>
  <property fmtid="{D5CDD505-2E9C-101B-9397-08002B2CF9AE}" pid="10" name="Sensitivity">
    <vt:lpwstr>General GTNZ</vt:lpwstr>
  </property>
</Properties>
</file>